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51507F-693E-4EB0-A4DD-4236DC9E56C9}" type="datetimeFigureOut">
              <a:rPr lang="en-US" smtClean="0"/>
              <a:t>11/14/2009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17DC6A5-66A7-4CDC-85E8-22AB6E81B1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pearsoncmg.com/bc/bc_campbell_concepts_5/media/assets/interactivemedia/activityshared/ActivityLoader.html?c6e&amp;12&amp;02&amp;8A%20The%20Cell%20Cycle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Program%20Files/TurningPoint/2003/Questions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pearsoncmg.com/bc/bc_campbell_concepts_5/media/assets/interactivemedia/activityshared/ActivityLoader.html?c7e&amp;12&amp;04&amp;8C%20Mitosis%20and%20Cytokinesis%20Video" TargetMode="External"/><Relationship Id="rId2" Type="http://schemas.openxmlformats.org/officeDocument/2006/relationships/hyperlink" Target="http://media.pearsoncmg.com/bc/bc_campbell_concepts_5/media/assets/interactivemedia/activityshared/ActivityLoader.html?c6e&amp;12&amp;03&amp;8B%20Mitosis%20and%20Cytokinesis%20Anim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media.pearsoncmg.com/bc/bc_campbell_essentials_3/discvids/_html/index.htm?info_text=cc5_fighting_cancer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pearsoncmg.com/bc/bc_campbell_concepts_5/media/assets/videos/HydraBudding-V.html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051050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8.3 Prokaryotes reproduce by binary fission</a:t>
            </a:r>
          </a:p>
          <a:p>
            <a:pPr lvl="1" eaLnBrk="1" hangingPunct="1"/>
            <a:r>
              <a:rPr lang="en-US" smtClean="0"/>
              <a:t>Prokaryotic cells (bacteria and archaea)</a:t>
            </a:r>
          </a:p>
          <a:p>
            <a:pPr lvl="2" eaLnBrk="1" hangingPunct="1"/>
            <a:r>
              <a:rPr lang="en-US" smtClean="0"/>
              <a:t>Reproduce asexually by </a:t>
            </a:r>
            <a:r>
              <a:rPr lang="en-US" b="1" i="1" u="sng" smtClean="0"/>
              <a:t>Binary Fission  </a:t>
            </a:r>
            <a:r>
              <a:rPr lang="en-US" smtClean="0"/>
              <a:t>(dividing in half)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835025" y="2760663"/>
            <a:ext cx="7824788" cy="3246437"/>
            <a:chOff x="526" y="1739"/>
            <a:chExt cx="4929" cy="2045"/>
          </a:xfrm>
        </p:grpSpPr>
        <p:pic>
          <p:nvPicPr>
            <p:cNvPr id="21509" name="Picture 5" descr="08_03bBinaryFission_UP.jpg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6" y="2126"/>
              <a:ext cx="4929" cy="1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 rot="16200000" flipH="1">
              <a:off x="4659" y="2841"/>
              <a:ext cx="13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0"/>
                <a:t>Colorized TEM 32,500</a:t>
              </a:r>
              <a:r>
                <a:rPr lang="en-US" b="0">
                  <a:sym typeface="Symbol" pitchFamily="18" charset="2"/>
                </a:rPr>
                <a:t></a:t>
              </a:r>
              <a:endParaRPr lang="en-US" sz="1400" b="0"/>
            </a:p>
          </p:txBody>
        </p:sp>
        <p:sp>
          <p:nvSpPr>
            <p:cNvPr id="21511" name="Line 7"/>
            <p:cNvSpPr>
              <a:spLocks noChangeShapeType="1"/>
            </p:cNvSpPr>
            <p:nvPr/>
          </p:nvSpPr>
          <p:spPr bwMode="auto">
            <a:xfrm flipV="1">
              <a:off x="1658" y="1947"/>
              <a:ext cx="1428" cy="10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>
              <a:off x="3077" y="1947"/>
              <a:ext cx="1103" cy="10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299" y="1739"/>
              <a:ext cx="15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Prokaryotic chromosomes</a:t>
              </a:r>
            </a:p>
          </p:txBody>
        </p:sp>
      </p:grpSp>
      <p:sp>
        <p:nvSpPr>
          <p:cNvPr id="21508" name="Text Box 10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8.3B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08_03BinaryFission_U.jpg                                       0050B34F203                            BE60A4BF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488" y="817563"/>
            <a:ext cx="4305300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Line 6"/>
          <p:cNvSpPr>
            <a:spLocks noChangeShapeType="1"/>
          </p:cNvSpPr>
          <p:nvPr/>
        </p:nvSpPr>
        <p:spPr bwMode="auto">
          <a:xfrm>
            <a:off x="5435600" y="1536700"/>
            <a:ext cx="9318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4419600" y="1214438"/>
            <a:ext cx="106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b="0"/>
              <a:t>Prokaryotic</a:t>
            </a:r>
            <a:br>
              <a:rPr lang="en-US" sz="1200" b="0"/>
            </a:br>
            <a:r>
              <a:rPr lang="en-US" sz="1200" b="0"/>
              <a:t>chromosome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7989888" y="1127125"/>
            <a:ext cx="909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b="0"/>
              <a:t>Plasma</a:t>
            </a:r>
            <a:br>
              <a:rPr lang="en-US" sz="1200" b="0"/>
            </a:br>
            <a:r>
              <a:rPr lang="en-US" sz="1200" b="0"/>
              <a:t>membrane</a:t>
            </a:r>
          </a:p>
        </p:txBody>
      </p:sp>
      <p:sp>
        <p:nvSpPr>
          <p:cNvPr id="22534" name="Line 9"/>
          <p:cNvSpPr>
            <a:spLocks noChangeShapeType="1"/>
          </p:cNvSpPr>
          <p:nvPr/>
        </p:nvSpPr>
        <p:spPr bwMode="auto">
          <a:xfrm>
            <a:off x="7416800" y="1282700"/>
            <a:ext cx="58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10"/>
          <p:cNvSpPr>
            <a:spLocks noChangeShapeType="1"/>
          </p:cNvSpPr>
          <p:nvPr/>
        </p:nvSpPr>
        <p:spPr bwMode="auto">
          <a:xfrm>
            <a:off x="7450138" y="1792288"/>
            <a:ext cx="5476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7991475" y="1668463"/>
            <a:ext cx="7477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 b="0"/>
              <a:t>Cell wall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170613" y="1963738"/>
            <a:ext cx="2538412" cy="457200"/>
            <a:chOff x="3887" y="1237"/>
            <a:chExt cx="1599" cy="288"/>
          </a:xfrm>
        </p:grpSpPr>
        <p:sp>
          <p:nvSpPr>
            <p:cNvPr id="22546" name="Text Box 12"/>
            <p:cNvSpPr txBox="1">
              <a:spLocks noChangeArrowheads="1"/>
            </p:cNvSpPr>
            <p:nvPr/>
          </p:nvSpPr>
          <p:spPr bwMode="auto">
            <a:xfrm>
              <a:off x="4211" y="1237"/>
              <a:ext cx="12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0"/>
                <a:t>Duplication of chromosome</a:t>
              </a:r>
              <a:br>
                <a:rPr lang="en-US" sz="1200" b="0"/>
              </a:br>
              <a:r>
                <a:rPr lang="en-US" sz="1200" b="0"/>
                <a:t>and separation of copies</a:t>
              </a:r>
            </a:p>
          </p:txBody>
        </p:sp>
        <p:sp>
          <p:nvSpPr>
            <p:cNvPr id="22547" name="Text Box 15"/>
            <p:cNvSpPr txBox="1">
              <a:spLocks noChangeArrowheads="1"/>
            </p:cNvSpPr>
            <p:nvPr/>
          </p:nvSpPr>
          <p:spPr bwMode="auto">
            <a:xfrm>
              <a:off x="3887" y="1283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1</a:t>
              </a:r>
              <a:endParaRPr lang="en-US" sz="2400" b="0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175375" y="3351213"/>
            <a:ext cx="2620963" cy="457200"/>
            <a:chOff x="3890" y="2111"/>
            <a:chExt cx="1651" cy="288"/>
          </a:xfrm>
        </p:grpSpPr>
        <p:sp>
          <p:nvSpPr>
            <p:cNvPr id="22544" name="Text Box 13"/>
            <p:cNvSpPr txBox="1">
              <a:spLocks noChangeArrowheads="1"/>
            </p:cNvSpPr>
            <p:nvPr/>
          </p:nvSpPr>
          <p:spPr bwMode="auto">
            <a:xfrm>
              <a:off x="4212" y="2111"/>
              <a:ext cx="13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0"/>
                <a:t>Continued elongation of the</a:t>
              </a:r>
              <a:br>
                <a:rPr lang="en-US" sz="1200" b="0"/>
              </a:br>
              <a:r>
                <a:rPr lang="en-US" sz="1200" b="0"/>
                <a:t>cell and movement of copies</a:t>
              </a:r>
            </a:p>
          </p:txBody>
        </p:sp>
        <p:sp>
          <p:nvSpPr>
            <p:cNvPr id="22545" name="Text Box 16"/>
            <p:cNvSpPr txBox="1">
              <a:spLocks noChangeArrowheads="1"/>
            </p:cNvSpPr>
            <p:nvPr/>
          </p:nvSpPr>
          <p:spPr bwMode="auto">
            <a:xfrm>
              <a:off x="3890" y="2174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2</a:t>
              </a:r>
              <a:endParaRPr lang="en-US" sz="2400" b="0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894388" y="4730750"/>
            <a:ext cx="1582737" cy="457200"/>
            <a:chOff x="3713" y="2980"/>
            <a:chExt cx="997" cy="288"/>
          </a:xfrm>
        </p:grpSpPr>
        <p:sp>
          <p:nvSpPr>
            <p:cNvPr id="22542" name="Text Box 14"/>
            <p:cNvSpPr txBox="1">
              <a:spLocks noChangeArrowheads="1"/>
            </p:cNvSpPr>
            <p:nvPr/>
          </p:nvSpPr>
          <p:spPr bwMode="auto">
            <a:xfrm>
              <a:off x="3823" y="2980"/>
              <a:ext cx="8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Division into</a:t>
              </a:r>
              <a:br>
                <a:rPr lang="en-US" sz="1200" b="0"/>
              </a:br>
              <a:r>
                <a:rPr lang="en-US" sz="1200" b="0"/>
                <a:t>two daughter cells</a:t>
              </a:r>
            </a:p>
          </p:txBody>
        </p:sp>
        <p:sp>
          <p:nvSpPr>
            <p:cNvPr id="22543" name="Text Box 17"/>
            <p:cNvSpPr txBox="1">
              <a:spLocks noChangeArrowheads="1"/>
            </p:cNvSpPr>
            <p:nvPr/>
          </p:nvSpPr>
          <p:spPr bwMode="auto">
            <a:xfrm>
              <a:off x="3713" y="3022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3</a:t>
              </a:r>
              <a:endParaRPr lang="en-US" sz="2400" b="0"/>
            </a:p>
          </p:txBody>
        </p:sp>
      </p:grpSp>
      <p:sp>
        <p:nvSpPr>
          <p:cNvPr id="2254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444875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US" smtClean="0"/>
              <a:t>As the cell </a:t>
            </a:r>
            <a:br>
              <a:rPr lang="en-US" smtClean="0"/>
            </a:br>
            <a:r>
              <a:rPr lang="en-US" smtClean="0"/>
              <a:t>replicates its </a:t>
            </a:r>
            <a:br>
              <a:rPr lang="en-US" smtClean="0"/>
            </a:br>
            <a:r>
              <a:rPr lang="en-US" smtClean="0"/>
              <a:t>single chromosome, </a:t>
            </a:r>
            <a:br>
              <a:rPr lang="en-US" smtClean="0"/>
            </a:br>
            <a:r>
              <a:rPr lang="en-US" smtClean="0"/>
              <a:t>the copies move apart</a:t>
            </a:r>
          </a:p>
          <a:p>
            <a:pPr lvl="2" eaLnBrk="1" hangingPunct="1"/>
            <a:r>
              <a:rPr lang="en-US" smtClean="0"/>
              <a:t>And the growing </a:t>
            </a:r>
            <a:br>
              <a:rPr lang="en-US" smtClean="0"/>
            </a:br>
            <a:r>
              <a:rPr lang="en-US" smtClean="0"/>
              <a:t>membrane then </a:t>
            </a:r>
            <a:br>
              <a:rPr lang="en-US" smtClean="0"/>
            </a:br>
            <a:r>
              <a:rPr lang="en-US" smtClean="0"/>
              <a:t>divides the cells</a:t>
            </a:r>
          </a:p>
          <a:p>
            <a:pPr lvl="2" eaLnBrk="1" hangingPunct="1"/>
            <a:r>
              <a:rPr lang="en-US" smtClean="0"/>
              <a:t>What is the name of the region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In the prokaryote that contains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the cells DNA?</a:t>
            </a:r>
          </a:p>
        </p:txBody>
      </p:sp>
      <p:sp>
        <p:nvSpPr>
          <p:cNvPr id="22541" name="Text Box 18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8.3A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203200"/>
            <a:ext cx="7239000" cy="1866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Why is binary fission classified as asexual reproduction?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4762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smtClean="0"/>
              <a:t>THE EUKARYOTIC CELL CYCLE AND MITOSIS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smtClean="0"/>
              <a:t>8.4 The large, complex chromosomes of eukaryotes duplicate with each cell division</a:t>
            </a:r>
          </a:p>
          <a:p>
            <a:pPr marL="455613" lvl="1" eaLnBrk="1" hangingPunct="1"/>
            <a:r>
              <a:rPr lang="en-US" smtClean="0"/>
              <a:t>Eukaryotic cell have many more genes than a prokaryotic cells</a:t>
            </a:r>
          </a:p>
          <a:p>
            <a:pPr marL="693738" lvl="2" eaLnBrk="1" hangingPunct="1"/>
            <a:r>
              <a:rPr lang="en-US" smtClean="0"/>
              <a:t>Bacterium have appros. 3000 genes</a:t>
            </a:r>
          </a:p>
          <a:p>
            <a:pPr marL="693738" lvl="2" eaLnBrk="1" hangingPunct="1"/>
            <a:r>
              <a:rPr lang="en-US" smtClean="0"/>
              <a:t>Humans have approx. 35,000 genes</a:t>
            </a:r>
          </a:p>
          <a:p>
            <a:pPr marL="455613" lvl="1" eaLnBrk="1" hangingPunct="1"/>
            <a:r>
              <a:rPr lang="en-US" smtClean="0"/>
              <a:t> Genes are grouped into multiple chromosomes in the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462463" y="3790950"/>
            <a:ext cx="4475162" cy="2705100"/>
            <a:chOff x="2803" y="2428"/>
            <a:chExt cx="2819" cy="1704"/>
          </a:xfrm>
        </p:grpSpPr>
        <p:pic>
          <p:nvPicPr>
            <p:cNvPr id="25605" name="Picture 5" descr="08_04aPlantProphase_UP.jpg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03" y="2428"/>
              <a:ext cx="2726" cy="1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 rot="16200000" flipH="1">
              <a:off x="5066" y="3534"/>
              <a:ext cx="89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0"/>
                <a:t>LM 600</a:t>
              </a:r>
              <a:r>
                <a:rPr lang="en-US" b="0">
                  <a:sym typeface="Symbol" pitchFamily="18" charset="2"/>
                </a:rPr>
                <a:t></a:t>
              </a:r>
              <a:endParaRPr lang="en-US" sz="1400" b="0">
                <a:sym typeface="Symbol" pitchFamily="18" charset="2"/>
              </a:endParaRPr>
            </a:p>
          </p:txBody>
        </p:sp>
      </p:grp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4895850"/>
          </a:xfrm>
        </p:spPr>
        <p:txBody>
          <a:bodyPr/>
          <a:lstStyle/>
          <a:p>
            <a:pPr marL="455613" lvl="1" eaLnBrk="1" hangingPunct="1">
              <a:spcBef>
                <a:spcPct val="15000"/>
              </a:spcBef>
            </a:pPr>
            <a:r>
              <a:rPr lang="en-US" smtClean="0"/>
              <a:t>Individual </a:t>
            </a:r>
            <a:r>
              <a:rPr lang="en-US" b="1" i="1" u="sng" smtClean="0"/>
              <a:t>chromosomes </a:t>
            </a:r>
            <a:r>
              <a:rPr lang="en-US" smtClean="0"/>
              <a:t>contain a very long DNA </a:t>
            </a:r>
          </a:p>
          <a:p>
            <a:pPr marL="455613" lvl="1" eaLnBrk="1" hangingPunct="1">
              <a:spcBef>
                <a:spcPct val="15000"/>
              </a:spcBef>
              <a:buFont typeface="Wingdings 2" pitchFamily="18" charset="2"/>
              <a:buNone/>
            </a:pPr>
            <a:r>
              <a:rPr lang="en-US" smtClean="0"/>
              <a:t>	molecule associated with proteins</a:t>
            </a:r>
          </a:p>
          <a:p>
            <a:pPr marL="909638" lvl="2" eaLnBrk="1" hangingPunct="1">
              <a:spcBef>
                <a:spcPct val="15000"/>
              </a:spcBef>
            </a:pPr>
            <a:r>
              <a:rPr lang="en-US" smtClean="0"/>
              <a:t>And are visible only when the cell is in the</a:t>
            </a:r>
            <a:br>
              <a:rPr lang="en-US" smtClean="0"/>
            </a:br>
            <a:r>
              <a:rPr lang="en-US" smtClean="0"/>
              <a:t>process of dividing</a:t>
            </a:r>
          </a:p>
          <a:p>
            <a:pPr marL="455613" lvl="1" eaLnBrk="1" hangingPunct="1">
              <a:spcBef>
                <a:spcPct val="15000"/>
              </a:spcBef>
            </a:pPr>
            <a:r>
              <a:rPr lang="en-US" smtClean="0"/>
              <a:t>If a cell is not undergoing division</a:t>
            </a:r>
          </a:p>
          <a:p>
            <a:pPr marL="909638" lvl="2" eaLnBrk="1" hangingPunct="1">
              <a:spcBef>
                <a:spcPct val="15000"/>
              </a:spcBef>
            </a:pPr>
            <a:r>
              <a:rPr lang="en-US" smtClean="0"/>
              <a:t>Chromosomes </a:t>
            </a:r>
            <a:br>
              <a:rPr lang="en-US" smtClean="0"/>
            </a:br>
            <a:r>
              <a:rPr lang="en-US" smtClean="0"/>
              <a:t>occur in the </a:t>
            </a:r>
            <a:br>
              <a:rPr lang="en-US" smtClean="0"/>
            </a:br>
            <a:r>
              <a:rPr lang="en-US" smtClean="0"/>
              <a:t>form of thin, </a:t>
            </a:r>
            <a:br>
              <a:rPr lang="en-US" smtClean="0"/>
            </a:br>
            <a:r>
              <a:rPr lang="en-US" smtClean="0"/>
              <a:t>loosely packed </a:t>
            </a:r>
            <a:br>
              <a:rPr lang="en-US" smtClean="0"/>
            </a:br>
            <a:r>
              <a:rPr lang="en-US" b="1" i="1" u="sng" smtClean="0"/>
              <a:t>chromatin fibers</a:t>
            </a:r>
          </a:p>
        </p:txBody>
      </p:sp>
      <p:sp>
        <p:nvSpPr>
          <p:cNvPr id="25604" name="Text Box 8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8.4A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017838"/>
          </a:xfrm>
        </p:spPr>
        <p:txBody>
          <a:bodyPr/>
          <a:lstStyle/>
          <a:p>
            <a:pPr lvl="1" eaLnBrk="1" hangingPunct="1"/>
            <a:r>
              <a:rPr lang="en-US" smtClean="0"/>
              <a:t>Before a cell starts dividing, the chromosomes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	replicate</a:t>
            </a:r>
          </a:p>
          <a:p>
            <a:pPr lvl="2" eaLnBrk="1" hangingPunct="1"/>
            <a:r>
              <a:rPr lang="en-US" smtClean="0"/>
              <a:t>Producing sister </a:t>
            </a:r>
            <a:br>
              <a:rPr lang="en-US" smtClean="0"/>
            </a:br>
            <a:r>
              <a:rPr lang="en-US" b="1" i="1" u="sng" smtClean="0"/>
              <a:t>chromatids </a:t>
            </a:r>
            <a:r>
              <a:rPr lang="en-US" smtClean="0"/>
              <a:t>joined </a:t>
            </a:r>
            <a:br>
              <a:rPr lang="en-US" smtClean="0"/>
            </a:br>
            <a:r>
              <a:rPr lang="en-US" smtClean="0"/>
              <a:t>together at the </a:t>
            </a:r>
            <a:br>
              <a:rPr lang="en-US" smtClean="0"/>
            </a:br>
            <a:r>
              <a:rPr lang="en-US" b="1" i="1" u="sng" smtClean="0"/>
              <a:t>centromere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81563" y="1530350"/>
            <a:ext cx="4046537" cy="4821238"/>
            <a:chOff x="1813" y="836"/>
            <a:chExt cx="2549" cy="3037"/>
          </a:xfrm>
        </p:grpSpPr>
        <p:pic>
          <p:nvPicPr>
            <p:cNvPr id="26629" name="Picture 5" descr="08_04_bChromDuplicDistrib_U.jpg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49" y="1178"/>
              <a:ext cx="1048" cy="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 rot="16200000" flipH="1">
              <a:off x="2458" y="3190"/>
              <a:ext cx="10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0"/>
                <a:t>TEM 36,000</a:t>
              </a:r>
              <a:r>
                <a:rPr lang="en-US" b="0">
                  <a:sym typeface="Symbol" pitchFamily="18" charset="2"/>
                </a:rPr>
                <a:t></a:t>
              </a:r>
              <a:endParaRPr lang="en-US" sz="1400" b="0">
                <a:sym typeface="Symbol" pitchFamily="18" charset="2"/>
              </a:endParaRPr>
            </a:p>
          </p:txBody>
        </p:sp>
        <p:sp>
          <p:nvSpPr>
            <p:cNvPr id="26631" name="Line 7"/>
            <p:cNvSpPr>
              <a:spLocks noChangeShapeType="1"/>
            </p:cNvSpPr>
            <p:nvPr/>
          </p:nvSpPr>
          <p:spPr bwMode="auto">
            <a:xfrm>
              <a:off x="2309" y="2300"/>
              <a:ext cx="12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3570" y="2189"/>
              <a:ext cx="7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Centromere</a:t>
              </a:r>
            </a:p>
          </p:txBody>
        </p:sp>
        <p:sp>
          <p:nvSpPr>
            <p:cNvPr id="26633" name="Line 9"/>
            <p:cNvSpPr>
              <a:spLocks noChangeShapeType="1"/>
            </p:cNvSpPr>
            <p:nvPr/>
          </p:nvSpPr>
          <p:spPr bwMode="auto">
            <a:xfrm flipV="1">
              <a:off x="2217" y="1031"/>
              <a:ext cx="183" cy="4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4" name="Line 10"/>
            <p:cNvSpPr>
              <a:spLocks noChangeShapeType="1"/>
            </p:cNvSpPr>
            <p:nvPr/>
          </p:nvSpPr>
          <p:spPr bwMode="auto">
            <a:xfrm flipH="1" flipV="1">
              <a:off x="2400" y="1028"/>
              <a:ext cx="214" cy="4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5" name="Text Box 11"/>
            <p:cNvSpPr txBox="1">
              <a:spLocks noChangeArrowheads="1"/>
            </p:cNvSpPr>
            <p:nvPr/>
          </p:nvSpPr>
          <p:spPr bwMode="auto">
            <a:xfrm>
              <a:off x="1813" y="836"/>
              <a:ext cx="11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Sister chromatids</a:t>
              </a:r>
            </a:p>
          </p:txBody>
        </p:sp>
      </p:grpSp>
      <p:sp>
        <p:nvSpPr>
          <p:cNvPr id="26628" name="Text Box 12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8.4B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871913"/>
          </a:xfrm>
        </p:spPr>
        <p:txBody>
          <a:bodyPr/>
          <a:lstStyle/>
          <a:p>
            <a:pPr lvl="1" eaLnBrk="1" hangingPunct="1"/>
            <a:r>
              <a:rPr lang="en-US" smtClean="0"/>
              <a:t>Cell division involves the separation of sister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	chromatids </a:t>
            </a:r>
          </a:p>
          <a:p>
            <a:pPr lvl="2" eaLnBrk="1" hangingPunct="1"/>
            <a:r>
              <a:rPr lang="en-US" smtClean="0"/>
              <a:t>And results in two </a:t>
            </a:r>
            <a:br>
              <a:rPr lang="en-US" smtClean="0"/>
            </a:br>
            <a:r>
              <a:rPr lang="en-US" smtClean="0"/>
              <a:t>daughter cells, </a:t>
            </a:r>
            <a:br>
              <a:rPr lang="en-US" smtClean="0"/>
            </a:br>
            <a:r>
              <a:rPr lang="en-US" smtClean="0"/>
              <a:t>each containing </a:t>
            </a:r>
            <a:br>
              <a:rPr lang="en-US" smtClean="0"/>
            </a:br>
            <a:r>
              <a:rPr lang="en-US" smtClean="0"/>
              <a:t>a complete and </a:t>
            </a:r>
            <a:br>
              <a:rPr lang="en-US" smtClean="0"/>
            </a:br>
            <a:r>
              <a:rPr lang="en-US" smtClean="0"/>
              <a:t>identical set of </a:t>
            </a:r>
            <a:br>
              <a:rPr lang="en-US" smtClean="0"/>
            </a:br>
            <a:r>
              <a:rPr lang="en-US" smtClean="0"/>
              <a:t>chromosomes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32325" y="1198563"/>
            <a:ext cx="4124325" cy="5241925"/>
            <a:chOff x="1101" y="581"/>
            <a:chExt cx="2598" cy="3302"/>
          </a:xfrm>
        </p:grpSpPr>
        <p:pic>
          <p:nvPicPr>
            <p:cNvPr id="27653" name="Picture 5" descr="08_04_cChromDuplicDistrib_U.jpg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02" y="581"/>
              <a:ext cx="1111" cy="3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1101" y="2013"/>
              <a:ext cx="75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500" b="0"/>
                <a:t>Centromere</a:t>
              </a:r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 flipH="1">
              <a:off x="1879" y="2120"/>
              <a:ext cx="95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2861" y="1334"/>
              <a:ext cx="83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500" b="0"/>
                <a:t>Chromosome</a:t>
              </a:r>
              <a:br>
                <a:rPr lang="en-US" sz="1500" b="0"/>
              </a:br>
              <a:r>
                <a:rPr lang="en-US" sz="1500" b="0"/>
                <a:t>duplication</a:t>
              </a:r>
            </a:p>
          </p:txBody>
        </p:sp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2969" y="1831"/>
              <a:ext cx="70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500" b="0"/>
                <a:t>Sister</a:t>
              </a:r>
              <a:br>
                <a:rPr lang="en-US" sz="1500" b="0"/>
              </a:br>
              <a:r>
                <a:rPr lang="en-US" sz="1500" b="0"/>
                <a:t>chromatids</a:t>
              </a:r>
            </a:p>
          </p:txBody>
        </p:sp>
        <p:sp>
          <p:nvSpPr>
            <p:cNvPr id="27658" name="Text Box 10"/>
            <p:cNvSpPr txBox="1">
              <a:spLocks noChangeArrowheads="1"/>
            </p:cNvSpPr>
            <p:nvPr/>
          </p:nvSpPr>
          <p:spPr bwMode="auto">
            <a:xfrm>
              <a:off x="2436" y="2956"/>
              <a:ext cx="838" cy="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500" b="0"/>
                <a:t>Chromosome</a:t>
              </a:r>
              <a:br>
                <a:rPr lang="en-US" sz="1500" b="0"/>
              </a:br>
              <a:r>
                <a:rPr lang="en-US" sz="1500" b="0"/>
                <a:t>distribution</a:t>
              </a:r>
              <a:br>
                <a:rPr lang="en-US" sz="1500" b="0"/>
              </a:br>
              <a:r>
                <a:rPr lang="en-US" sz="1500" b="0"/>
                <a:t>to</a:t>
              </a:r>
              <a:br>
                <a:rPr lang="en-US" sz="1500" b="0"/>
              </a:br>
              <a:r>
                <a:rPr lang="en-US" sz="1500" b="0"/>
                <a:t>daughter</a:t>
              </a:r>
              <a:br>
                <a:rPr lang="en-US" sz="1500" b="0"/>
              </a:br>
              <a:r>
                <a:rPr lang="en-US" sz="1500" b="0"/>
                <a:t>cells</a:t>
              </a:r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 flipV="1">
              <a:off x="2960" y="2177"/>
              <a:ext cx="311" cy="2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 flipV="1">
              <a:off x="2766" y="2166"/>
              <a:ext cx="520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52" name="Text Box 13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8.4C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346200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8.5 The cell cycle multiplies cells</a:t>
            </a:r>
          </a:p>
          <a:p>
            <a:pPr marL="455613" lvl="1" eaLnBrk="1" hangingPunct="1"/>
            <a:r>
              <a:rPr lang="en-US" smtClean="0"/>
              <a:t>The cell cycle consists of two major phases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82738" y="1943100"/>
            <a:ext cx="6902450" cy="4391025"/>
            <a:chOff x="549" y="752"/>
            <a:chExt cx="4612" cy="3182"/>
          </a:xfrm>
        </p:grpSpPr>
        <p:pic>
          <p:nvPicPr>
            <p:cNvPr id="28678" name="Picture 5" descr="08_05EukaryoticCellCycle_U.jpg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9" y="752"/>
              <a:ext cx="4612" cy="3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9" name="Text Box 6"/>
            <p:cNvSpPr txBox="1">
              <a:spLocks noChangeArrowheads="1"/>
            </p:cNvSpPr>
            <p:nvPr/>
          </p:nvSpPr>
          <p:spPr bwMode="auto">
            <a:xfrm>
              <a:off x="2445" y="898"/>
              <a:ext cx="773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0"/>
                <a:t>INTERPHASE</a:t>
              </a:r>
            </a:p>
          </p:txBody>
        </p: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3297" y="1644"/>
              <a:ext cx="857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S</a:t>
              </a:r>
              <a:br>
                <a:rPr lang="en-US" sz="1200" b="0"/>
              </a:br>
              <a:r>
                <a:rPr lang="en-US" sz="1200" b="0"/>
                <a:t>(DNA synthesis)</a:t>
              </a:r>
            </a:p>
          </p:txBody>
        </p:sp>
        <p:sp>
          <p:nvSpPr>
            <p:cNvPr id="28681" name="Text Box 8"/>
            <p:cNvSpPr txBox="1">
              <a:spLocks noChangeArrowheads="1"/>
            </p:cNvSpPr>
            <p:nvPr/>
          </p:nvSpPr>
          <p:spPr bwMode="auto">
            <a:xfrm>
              <a:off x="2036" y="1575"/>
              <a:ext cx="241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0"/>
                <a:t>G</a:t>
              </a:r>
              <a:r>
                <a:rPr lang="en-US" sz="1200" b="0" baseline="-25000"/>
                <a:t>1</a:t>
              </a:r>
              <a:endParaRPr lang="en-US" sz="1200" b="0"/>
            </a:p>
          </p:txBody>
        </p:sp>
        <p:sp>
          <p:nvSpPr>
            <p:cNvPr id="28682" name="Text Box 9"/>
            <p:cNvSpPr txBox="1">
              <a:spLocks noChangeArrowheads="1"/>
            </p:cNvSpPr>
            <p:nvPr/>
          </p:nvSpPr>
          <p:spPr bwMode="auto">
            <a:xfrm>
              <a:off x="3096" y="2460"/>
              <a:ext cx="241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0"/>
                <a:t>G</a:t>
              </a:r>
              <a:r>
                <a:rPr lang="en-US" sz="1200" b="0" baseline="-25000"/>
                <a:t>2</a:t>
              </a:r>
              <a:endParaRPr lang="en-US" sz="1200" b="0"/>
            </a:p>
          </p:txBody>
        </p:sp>
        <p:sp>
          <p:nvSpPr>
            <p:cNvPr id="28683" name="Text Box 10"/>
            <p:cNvSpPr txBox="1">
              <a:spLocks noChangeArrowheads="1"/>
            </p:cNvSpPr>
            <p:nvPr/>
          </p:nvSpPr>
          <p:spPr bwMode="auto">
            <a:xfrm rot="19289743" flipH="1">
              <a:off x="1780" y="2568"/>
              <a:ext cx="690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0"/>
                <a:t>Cytokinesis</a:t>
              </a:r>
            </a:p>
          </p:txBody>
        </p:sp>
        <p:sp>
          <p:nvSpPr>
            <p:cNvPr id="28684" name="Text Box 11"/>
            <p:cNvSpPr txBox="1">
              <a:spLocks noChangeArrowheads="1"/>
            </p:cNvSpPr>
            <p:nvPr/>
          </p:nvSpPr>
          <p:spPr bwMode="auto">
            <a:xfrm rot="18683085" flipH="1">
              <a:off x="2021" y="2587"/>
              <a:ext cx="67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0"/>
                <a:t>Mitosis</a:t>
              </a:r>
            </a:p>
          </p:txBody>
        </p:sp>
        <p:sp>
          <p:nvSpPr>
            <p:cNvPr id="28685" name="Text Box 12"/>
            <p:cNvSpPr txBox="1">
              <a:spLocks noChangeArrowheads="1"/>
            </p:cNvSpPr>
            <p:nvPr/>
          </p:nvSpPr>
          <p:spPr bwMode="auto">
            <a:xfrm rot="1479090">
              <a:off x="1514" y="2888"/>
              <a:ext cx="649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MITOTIC</a:t>
              </a:r>
              <a:br>
                <a:rPr lang="en-US" sz="1200" b="0"/>
              </a:br>
              <a:r>
                <a:rPr lang="en-US" sz="1200" b="0"/>
                <a:t>PHASE (M)</a:t>
              </a:r>
            </a:p>
          </p:txBody>
        </p:sp>
      </p:grpSp>
      <p:sp>
        <p:nvSpPr>
          <p:cNvPr id="28676" name="Text Box 13"/>
          <p:cNvSpPr txBox="1">
            <a:spLocks noChangeArrowheads="1"/>
          </p:cNvSpPr>
          <p:nvPr/>
        </p:nvSpPr>
        <p:spPr bwMode="auto">
          <a:xfrm>
            <a:off x="288925" y="6218238"/>
            <a:ext cx="904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8.5</a:t>
            </a: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271463" y="2692400"/>
            <a:ext cx="169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>
                <a:hlinkClick r:id="rId3"/>
              </a:rPr>
              <a:t>Web activity 8A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696200" cy="59944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smtClean="0"/>
              <a:t>During</a:t>
            </a:r>
            <a:r>
              <a:rPr lang="en-US" b="1" i="1" u="sng" smtClean="0"/>
              <a:t> interphase</a:t>
            </a:r>
          </a:p>
          <a:p>
            <a:pPr lvl="2" eaLnBrk="1" hangingPunct="1"/>
            <a:r>
              <a:rPr lang="en-US" smtClean="0"/>
              <a:t>Chromosomes duplicate and cell parts are made</a:t>
            </a:r>
          </a:p>
          <a:p>
            <a:pPr lvl="2" eaLnBrk="1" hangingPunct="1"/>
            <a:r>
              <a:rPr lang="en-US" smtClean="0"/>
              <a:t>90% or more of the total cell cycle</a:t>
            </a:r>
          </a:p>
          <a:p>
            <a:pPr lvl="2" eaLnBrk="1" hangingPunct="1"/>
            <a:r>
              <a:rPr lang="en-US" smtClean="0"/>
              <a:t>Interphase is divided into 3 cycles:</a:t>
            </a:r>
          </a:p>
          <a:p>
            <a:pPr lvl="3" eaLnBrk="1" hangingPunct="1"/>
            <a:r>
              <a:rPr lang="en-US" smtClean="0"/>
              <a:t>G</a:t>
            </a:r>
            <a:r>
              <a:rPr lang="en-US" baseline="-25000" smtClean="0"/>
              <a:t>1</a:t>
            </a:r>
            <a:r>
              <a:rPr lang="en-US" smtClean="0"/>
              <a:t>, S, and G</a:t>
            </a:r>
            <a:r>
              <a:rPr lang="en-US" baseline="-25000" smtClean="0"/>
              <a:t>2</a:t>
            </a:r>
            <a:r>
              <a:rPr lang="en-US" smtClean="0"/>
              <a:t> phase</a:t>
            </a:r>
          </a:p>
          <a:p>
            <a:pPr lvl="1" eaLnBrk="1" hangingPunct="1"/>
            <a:r>
              <a:rPr lang="en-US" smtClean="0"/>
              <a:t>During the </a:t>
            </a:r>
            <a:r>
              <a:rPr lang="en-US" b="1" i="1" u="sng" smtClean="0"/>
              <a:t>mitotic phase</a:t>
            </a:r>
          </a:p>
          <a:p>
            <a:pPr lvl="2" eaLnBrk="1" hangingPunct="1"/>
            <a:r>
              <a:rPr lang="en-US" smtClean="0"/>
              <a:t>Duplicated chromosomes are evenly distributed into 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	two daughter nuclei.</a:t>
            </a:r>
          </a:p>
          <a:p>
            <a:pPr lvl="2" eaLnBrk="1" hangingPunct="1"/>
            <a:r>
              <a:rPr lang="en-US" smtClean="0"/>
              <a:t>M-Phase involves:</a:t>
            </a:r>
          </a:p>
          <a:p>
            <a:pPr lvl="3" eaLnBrk="1" hangingPunct="1"/>
            <a:r>
              <a:rPr lang="en-US" smtClean="0"/>
              <a:t>Nuclear division - mitosis</a:t>
            </a:r>
          </a:p>
          <a:p>
            <a:pPr lvl="3" eaLnBrk="1" hangingPunct="1"/>
            <a:r>
              <a:rPr lang="en-US" smtClean="0"/>
              <a:t>Cytoplasmic division  - cytokinesis</a:t>
            </a:r>
          </a:p>
          <a:p>
            <a:pPr lvl="2" eaLnBrk="1" hangingPunct="1"/>
            <a:r>
              <a:rPr lang="en-US" smtClean="0"/>
              <a:t>Mitosis can be divided into 4 stages</a:t>
            </a:r>
          </a:p>
          <a:p>
            <a:pPr lvl="3" eaLnBrk="1" hangingPunct="1"/>
            <a:r>
              <a:rPr lang="en-US" b="1" i="1" smtClean="0"/>
              <a:t>Prophase</a:t>
            </a:r>
          </a:p>
          <a:p>
            <a:pPr lvl="3" eaLnBrk="1" hangingPunct="1"/>
            <a:r>
              <a:rPr lang="en-US" b="1" i="1" smtClean="0"/>
              <a:t>Metaphase</a:t>
            </a:r>
          </a:p>
          <a:p>
            <a:pPr lvl="3" eaLnBrk="1" hangingPunct="1"/>
            <a:r>
              <a:rPr lang="en-US" b="1" i="1" smtClean="0"/>
              <a:t>Anaphase</a:t>
            </a:r>
          </a:p>
          <a:p>
            <a:pPr lvl="3" eaLnBrk="1" hangingPunct="1"/>
            <a:r>
              <a:rPr lang="en-US" b="1" i="1" smtClean="0"/>
              <a:t>telophase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867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867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867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dirty="0" smtClean="0"/>
              <a:t>Just how often do cells divide?</a:t>
            </a:r>
            <a:endParaRPr lang="en-US" sz="3000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cells divide on a regular basis (once and hour/once a day). </a:t>
            </a:r>
          </a:p>
          <a:p>
            <a:pPr lvl="1" eaLnBrk="1" hangingPunct="1"/>
            <a:r>
              <a:rPr lang="en-US" smtClean="0"/>
              <a:t>New cells replace worn-out or damaged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Chapter 8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/>
              <a:t>The Cellular Basis of Reproduction and Inheritance</a:t>
            </a:r>
          </a:p>
        </p:txBody>
      </p:sp>
      <p:sp>
        <p:nvSpPr>
          <p:cNvPr id="13316" name="FlagCount" hidden="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latin typeface="Tahoma" charset="0"/>
              </a:rPr>
              <a:t>0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874000" cy="2935288"/>
          </a:xfrm>
        </p:spPr>
        <p:txBody>
          <a:bodyPr>
            <a:normAutofit lnSpcReduction="10000"/>
          </a:bodyPr>
          <a:lstStyle/>
          <a:p>
            <a:pPr marL="0" indent="0" eaLnBrk="1" hangingPunct="1"/>
            <a:r>
              <a:rPr lang="en-US" smtClean="0"/>
              <a:t>8.6 Cell division is a continuum of dynamic changes</a:t>
            </a:r>
          </a:p>
          <a:p>
            <a:pPr lvl="1" eaLnBrk="1" hangingPunct="1"/>
            <a:r>
              <a:rPr lang="en-US" smtClean="0"/>
              <a:t>In mitosis, after the chromosomes coil up</a:t>
            </a:r>
          </a:p>
          <a:p>
            <a:pPr lvl="2" eaLnBrk="1" hangingPunct="1"/>
            <a:r>
              <a:rPr lang="en-US" smtClean="0"/>
              <a:t>A mitotic spindle moves them to the middle of the cell</a:t>
            </a:r>
          </a:p>
          <a:p>
            <a:pPr lvl="2" eaLnBrk="1" hangingPunct="1"/>
            <a:r>
              <a:rPr lang="en-US" smtClean="0"/>
              <a:t>What organelle is responsible for forming the mitotic spindle?</a:t>
            </a:r>
          </a:p>
          <a:p>
            <a:pPr lvl="3" eaLnBrk="1" hangingPunct="1"/>
            <a:r>
              <a:rPr lang="en-US" smtClean="0"/>
              <a:t>Centrosomes (contain centrioles – microtubular structures)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21600" cy="3146425"/>
          </a:xfrm>
        </p:spPr>
        <p:txBody>
          <a:bodyPr/>
          <a:lstStyle/>
          <a:p>
            <a:pPr lvl="1" eaLnBrk="1" hangingPunct="1"/>
            <a:r>
              <a:rPr lang="en-US" smtClean="0"/>
              <a:t>The sister chromatids then separate </a:t>
            </a:r>
          </a:p>
          <a:p>
            <a:pPr lvl="2" eaLnBrk="1" hangingPunct="1"/>
            <a:r>
              <a:rPr lang="en-US" smtClean="0"/>
              <a:t>And move to opposite poles of the cell, where two nuclei form</a:t>
            </a:r>
          </a:p>
          <a:p>
            <a:pPr lvl="1" eaLnBrk="1" hangingPunct="1"/>
            <a:r>
              <a:rPr lang="en-US" smtClean="0"/>
              <a:t>Cytokinesis, in which the cell divides in two </a:t>
            </a:r>
          </a:p>
          <a:p>
            <a:pPr lvl="2" eaLnBrk="1" hangingPunct="1"/>
            <a:r>
              <a:rPr lang="en-US" smtClean="0"/>
              <a:t>Overlaps the end of mitosis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eaLnBrk="1" hangingPunct="1"/>
            <a:r>
              <a:rPr lang="en-US" smtClean="0"/>
              <a:t>The stages of cell division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09638" y="1166813"/>
            <a:ext cx="7797800" cy="5146675"/>
            <a:chOff x="405" y="567"/>
            <a:chExt cx="4912" cy="3242"/>
          </a:xfrm>
        </p:grpSpPr>
        <p:pic>
          <p:nvPicPr>
            <p:cNvPr id="33797" name="Picture 5" descr="08_06aCellDivision_CNL.jpg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" y="567"/>
              <a:ext cx="4912" cy="3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8" name="Text Box 6"/>
            <p:cNvSpPr txBox="1">
              <a:spLocks noChangeArrowheads="1"/>
            </p:cNvSpPr>
            <p:nvPr/>
          </p:nvSpPr>
          <p:spPr bwMode="auto">
            <a:xfrm>
              <a:off x="865" y="1835"/>
              <a:ext cx="6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INTERPHASE</a:t>
              </a:r>
            </a:p>
          </p:txBody>
        </p:sp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2372" y="1835"/>
              <a:ext cx="5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PROPHASE</a:t>
              </a:r>
            </a:p>
          </p:txBody>
        </p:sp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3795" y="1835"/>
              <a:ext cx="79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PROMETAPHASE</a:t>
              </a:r>
            </a:p>
          </p:txBody>
        </p:sp>
        <p:sp>
          <p:nvSpPr>
            <p:cNvPr id="33801" name="Text Box 9"/>
            <p:cNvSpPr txBox="1">
              <a:spLocks noChangeArrowheads="1"/>
            </p:cNvSpPr>
            <p:nvPr/>
          </p:nvSpPr>
          <p:spPr bwMode="auto">
            <a:xfrm rot="16200000" flipH="1">
              <a:off x="432" y="1518"/>
              <a:ext cx="49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000" b="0"/>
                <a:t>LM 250</a:t>
              </a:r>
              <a:r>
                <a:rPr lang="en-US" sz="1000" b="0">
                  <a:sym typeface="Symbol" pitchFamily="18" charset="2"/>
                </a:rPr>
                <a:t></a:t>
              </a:r>
              <a:endParaRPr lang="en-US" sz="1000"/>
            </a:p>
          </p:txBody>
        </p:sp>
        <p:sp>
          <p:nvSpPr>
            <p:cNvPr id="33802" name="Line 10"/>
            <p:cNvSpPr>
              <a:spLocks noChangeShapeType="1"/>
            </p:cNvSpPr>
            <p:nvPr/>
          </p:nvSpPr>
          <p:spPr bwMode="auto">
            <a:xfrm flipV="1">
              <a:off x="1349" y="2304"/>
              <a:ext cx="347" cy="4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3" name="Text Box 11"/>
            <p:cNvSpPr txBox="1">
              <a:spLocks noChangeArrowheads="1"/>
            </p:cNvSpPr>
            <p:nvPr/>
          </p:nvSpPr>
          <p:spPr bwMode="auto">
            <a:xfrm>
              <a:off x="1445" y="2170"/>
              <a:ext cx="48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Chromatin</a:t>
              </a:r>
            </a:p>
          </p:txBody>
        </p:sp>
        <p:sp>
          <p:nvSpPr>
            <p:cNvPr id="33804" name="Text Box 12"/>
            <p:cNvSpPr txBox="1">
              <a:spLocks noChangeArrowheads="1"/>
            </p:cNvSpPr>
            <p:nvPr/>
          </p:nvSpPr>
          <p:spPr bwMode="auto">
            <a:xfrm>
              <a:off x="456" y="1975"/>
              <a:ext cx="8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Centrosomes</a:t>
              </a:r>
              <a:br>
                <a:rPr lang="en-US" sz="1000" b="0"/>
              </a:br>
              <a:r>
                <a:rPr lang="en-US" sz="1000" b="0"/>
                <a:t>(with centriole pairs)</a:t>
              </a:r>
            </a:p>
          </p:txBody>
        </p:sp>
        <p:sp>
          <p:nvSpPr>
            <p:cNvPr id="33805" name="Line 13"/>
            <p:cNvSpPr>
              <a:spLocks noChangeShapeType="1"/>
            </p:cNvSpPr>
            <p:nvPr/>
          </p:nvSpPr>
          <p:spPr bwMode="auto">
            <a:xfrm flipH="1" flipV="1">
              <a:off x="841" y="2209"/>
              <a:ext cx="288" cy="2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6" name="Line 14"/>
            <p:cNvSpPr>
              <a:spLocks noChangeShapeType="1"/>
            </p:cNvSpPr>
            <p:nvPr/>
          </p:nvSpPr>
          <p:spPr bwMode="auto">
            <a:xfrm flipH="1" flipV="1">
              <a:off x="842" y="2209"/>
              <a:ext cx="390" cy="2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 flipH="1">
              <a:off x="725" y="2853"/>
              <a:ext cx="390" cy="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8" name="Text Box 16"/>
            <p:cNvSpPr txBox="1">
              <a:spLocks noChangeArrowheads="1"/>
            </p:cNvSpPr>
            <p:nvPr/>
          </p:nvSpPr>
          <p:spPr bwMode="auto">
            <a:xfrm>
              <a:off x="461" y="3417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Nucleolus</a:t>
              </a:r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>
              <a:off x="1221" y="3221"/>
              <a:ext cx="0" cy="3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0" name="Text Box 18"/>
            <p:cNvSpPr txBox="1">
              <a:spLocks noChangeArrowheads="1"/>
            </p:cNvSpPr>
            <p:nvPr/>
          </p:nvSpPr>
          <p:spPr bwMode="auto">
            <a:xfrm>
              <a:off x="1002" y="3559"/>
              <a:ext cx="4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Nuclear</a:t>
              </a:r>
              <a:br>
                <a:rPr lang="en-US" sz="1000" b="0"/>
              </a:br>
              <a:r>
                <a:rPr lang="en-US" sz="1000" b="0"/>
                <a:t>envelope</a:t>
              </a:r>
            </a:p>
          </p:txBody>
        </p:sp>
        <p:sp>
          <p:nvSpPr>
            <p:cNvPr id="33811" name="Text Box 19"/>
            <p:cNvSpPr txBox="1">
              <a:spLocks noChangeArrowheads="1"/>
            </p:cNvSpPr>
            <p:nvPr/>
          </p:nvSpPr>
          <p:spPr bwMode="auto">
            <a:xfrm>
              <a:off x="1408" y="3559"/>
              <a:ext cx="4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Plasma</a:t>
              </a:r>
              <a:br>
                <a:rPr lang="en-US" sz="1000" b="0"/>
              </a:br>
              <a:r>
                <a:rPr lang="en-US" sz="1000" b="0"/>
                <a:t>membrane</a:t>
              </a: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1515" y="3296"/>
              <a:ext cx="72" cy="2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 flipH="1" flipV="1">
              <a:off x="2267" y="2256"/>
              <a:ext cx="181" cy="2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4" name="Text Box 22"/>
            <p:cNvSpPr txBox="1">
              <a:spLocks noChangeArrowheads="1"/>
            </p:cNvSpPr>
            <p:nvPr/>
          </p:nvSpPr>
          <p:spPr bwMode="auto">
            <a:xfrm>
              <a:off x="2096" y="2023"/>
              <a:ext cx="5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Early mitotic</a:t>
              </a:r>
              <a:br>
                <a:rPr lang="en-US" sz="1000" b="0"/>
              </a:br>
              <a:r>
                <a:rPr lang="en-US" sz="1000" b="0"/>
                <a:t>spindle</a:t>
              </a:r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 flipV="1">
              <a:off x="2757" y="2166"/>
              <a:ext cx="192" cy="26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6" name="Text Box 24"/>
            <p:cNvSpPr txBox="1">
              <a:spLocks noChangeArrowheads="1"/>
            </p:cNvSpPr>
            <p:nvPr/>
          </p:nvSpPr>
          <p:spPr bwMode="auto">
            <a:xfrm>
              <a:off x="2689" y="2022"/>
              <a:ext cx="5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Centrosome</a:t>
              </a:r>
            </a:p>
          </p:txBody>
        </p:sp>
        <p:sp>
          <p:nvSpPr>
            <p:cNvPr id="33817" name="Line 25"/>
            <p:cNvSpPr>
              <a:spLocks noChangeShapeType="1"/>
            </p:cNvSpPr>
            <p:nvPr/>
          </p:nvSpPr>
          <p:spPr bwMode="auto">
            <a:xfrm>
              <a:off x="2841" y="3045"/>
              <a:ext cx="227" cy="5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8" name="Text Box 26"/>
            <p:cNvSpPr txBox="1">
              <a:spLocks noChangeArrowheads="1"/>
            </p:cNvSpPr>
            <p:nvPr/>
          </p:nvSpPr>
          <p:spPr bwMode="auto">
            <a:xfrm>
              <a:off x="2849" y="3553"/>
              <a:ext cx="5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Centromere</a:t>
              </a:r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 flipH="1">
              <a:off x="2400" y="2987"/>
              <a:ext cx="139" cy="5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 flipH="1">
              <a:off x="2389" y="3013"/>
              <a:ext cx="203" cy="5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1" name="Text Box 29"/>
            <p:cNvSpPr txBox="1">
              <a:spLocks noChangeArrowheads="1"/>
            </p:cNvSpPr>
            <p:nvPr/>
          </p:nvSpPr>
          <p:spPr bwMode="auto">
            <a:xfrm>
              <a:off x="1868" y="3555"/>
              <a:ext cx="99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Chromosome, consisting</a:t>
              </a:r>
              <a:br>
                <a:rPr lang="en-US" sz="1000" b="0"/>
              </a:br>
              <a:r>
                <a:rPr lang="en-US" sz="1000" b="0"/>
                <a:t>ot two sister chromatids</a:t>
              </a:r>
            </a:p>
          </p:txBody>
        </p:sp>
        <p:sp>
          <p:nvSpPr>
            <p:cNvPr id="33822" name="Line 30"/>
            <p:cNvSpPr>
              <a:spLocks noChangeShapeType="1"/>
            </p:cNvSpPr>
            <p:nvPr/>
          </p:nvSpPr>
          <p:spPr bwMode="auto">
            <a:xfrm>
              <a:off x="4293" y="3147"/>
              <a:ext cx="139" cy="4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3" name="Line 31"/>
            <p:cNvSpPr>
              <a:spLocks noChangeShapeType="1"/>
            </p:cNvSpPr>
            <p:nvPr/>
          </p:nvSpPr>
          <p:spPr bwMode="auto">
            <a:xfrm flipH="1">
              <a:off x="4437" y="3039"/>
              <a:ext cx="91" cy="5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4" name="Text Box 32"/>
            <p:cNvSpPr txBox="1">
              <a:spLocks noChangeArrowheads="1"/>
            </p:cNvSpPr>
            <p:nvPr/>
          </p:nvSpPr>
          <p:spPr bwMode="auto">
            <a:xfrm>
              <a:off x="4245" y="3555"/>
              <a:ext cx="5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Spindle</a:t>
              </a:r>
              <a:br>
                <a:rPr lang="en-US" sz="1000" b="0"/>
              </a:br>
              <a:r>
                <a:rPr lang="en-US" sz="1000" b="0"/>
                <a:t>microtubules</a:t>
              </a:r>
            </a:p>
          </p:txBody>
        </p:sp>
        <p:sp>
          <p:nvSpPr>
            <p:cNvPr id="33825" name="Line 33"/>
            <p:cNvSpPr>
              <a:spLocks noChangeShapeType="1"/>
            </p:cNvSpPr>
            <p:nvPr/>
          </p:nvSpPr>
          <p:spPr bwMode="auto">
            <a:xfrm flipV="1">
              <a:off x="4342" y="2280"/>
              <a:ext cx="197" cy="4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6" name="Text Box 34"/>
            <p:cNvSpPr txBox="1">
              <a:spLocks noChangeArrowheads="1"/>
            </p:cNvSpPr>
            <p:nvPr/>
          </p:nvSpPr>
          <p:spPr bwMode="auto">
            <a:xfrm>
              <a:off x="4286" y="2127"/>
              <a:ext cx="54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Kinetochore</a:t>
              </a:r>
            </a:p>
          </p:txBody>
        </p:sp>
        <p:sp>
          <p:nvSpPr>
            <p:cNvPr id="33827" name="Line 35"/>
            <p:cNvSpPr>
              <a:spLocks noChangeShapeType="1"/>
            </p:cNvSpPr>
            <p:nvPr/>
          </p:nvSpPr>
          <p:spPr bwMode="auto">
            <a:xfrm flipH="1" flipV="1">
              <a:off x="3697" y="2308"/>
              <a:ext cx="144" cy="43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8" name="Line 36"/>
            <p:cNvSpPr>
              <a:spLocks noChangeShapeType="1"/>
            </p:cNvSpPr>
            <p:nvPr/>
          </p:nvSpPr>
          <p:spPr bwMode="auto">
            <a:xfrm flipH="1" flipV="1">
              <a:off x="3696" y="2304"/>
              <a:ext cx="355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9" name="Text Box 37"/>
            <p:cNvSpPr txBox="1">
              <a:spLocks noChangeArrowheads="1"/>
            </p:cNvSpPr>
            <p:nvPr/>
          </p:nvSpPr>
          <p:spPr bwMode="auto">
            <a:xfrm>
              <a:off x="3467" y="1982"/>
              <a:ext cx="497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Fragments</a:t>
              </a:r>
              <a:br>
                <a:rPr lang="en-US" sz="1000" b="0"/>
              </a:br>
              <a:r>
                <a:rPr lang="en-US" sz="1000" b="0"/>
                <a:t>of nuclear</a:t>
              </a:r>
              <a:br>
                <a:rPr lang="en-US" sz="1000" b="0"/>
              </a:br>
              <a:r>
                <a:rPr lang="en-US" sz="1000" b="0"/>
                <a:t>envelope</a:t>
              </a:r>
            </a:p>
          </p:txBody>
        </p:sp>
      </p:grpSp>
      <p:sp>
        <p:nvSpPr>
          <p:cNvPr id="33796" name="Text Box 38"/>
          <p:cNvSpPr txBox="1">
            <a:spLocks noChangeArrowheads="1"/>
          </p:cNvSpPr>
          <p:nvPr/>
        </p:nvSpPr>
        <p:spPr bwMode="auto">
          <a:xfrm>
            <a:off x="288925" y="6218238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8.6 (Part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811213" y="968375"/>
            <a:ext cx="7462837" cy="5121275"/>
            <a:chOff x="511" y="610"/>
            <a:chExt cx="4701" cy="3226"/>
          </a:xfrm>
        </p:grpSpPr>
        <p:pic>
          <p:nvPicPr>
            <p:cNvPr id="34820" name="Picture 1029" descr="08_06bCellDivision_CNL.jpg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5" y="610"/>
              <a:ext cx="4607" cy="3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1" name="Text Box 1030"/>
            <p:cNvSpPr txBox="1">
              <a:spLocks noChangeArrowheads="1"/>
            </p:cNvSpPr>
            <p:nvPr/>
          </p:nvSpPr>
          <p:spPr bwMode="auto">
            <a:xfrm>
              <a:off x="1111" y="1873"/>
              <a:ext cx="61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METAPHASE</a:t>
              </a:r>
            </a:p>
          </p:txBody>
        </p:sp>
        <p:sp>
          <p:nvSpPr>
            <p:cNvPr id="34822" name="Text Box 1031"/>
            <p:cNvSpPr txBox="1">
              <a:spLocks noChangeArrowheads="1"/>
            </p:cNvSpPr>
            <p:nvPr/>
          </p:nvSpPr>
          <p:spPr bwMode="auto">
            <a:xfrm>
              <a:off x="2681" y="1872"/>
              <a:ext cx="5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ANAPHASE</a:t>
              </a:r>
            </a:p>
          </p:txBody>
        </p:sp>
        <p:sp>
          <p:nvSpPr>
            <p:cNvPr id="34823" name="Text Box 1032"/>
            <p:cNvSpPr txBox="1">
              <a:spLocks noChangeArrowheads="1"/>
            </p:cNvSpPr>
            <p:nvPr/>
          </p:nvSpPr>
          <p:spPr bwMode="auto">
            <a:xfrm>
              <a:off x="3696" y="1871"/>
              <a:ext cx="13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solidFill>
                    <a:schemeClr val="bg1"/>
                  </a:solidFill>
                </a:rPr>
                <a:t>TELOPHASE AND CYTOKINESIS</a:t>
              </a:r>
            </a:p>
          </p:txBody>
        </p:sp>
        <p:sp>
          <p:nvSpPr>
            <p:cNvPr id="34824" name="AutoShape 1033"/>
            <p:cNvSpPr>
              <a:spLocks/>
            </p:cNvSpPr>
            <p:nvPr/>
          </p:nvSpPr>
          <p:spPr bwMode="auto">
            <a:xfrm>
              <a:off x="918" y="2354"/>
              <a:ext cx="73" cy="1070"/>
            </a:xfrm>
            <a:prstGeom prst="leftBrace">
              <a:avLst>
                <a:gd name="adj1" fmla="val 122146"/>
                <a:gd name="adj2" fmla="val 5850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5" name="Line 1034"/>
            <p:cNvSpPr>
              <a:spLocks noChangeShapeType="1"/>
            </p:cNvSpPr>
            <p:nvPr/>
          </p:nvSpPr>
          <p:spPr bwMode="auto">
            <a:xfrm flipH="1">
              <a:off x="704" y="2978"/>
              <a:ext cx="212" cy="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Text Box 1035"/>
            <p:cNvSpPr txBox="1">
              <a:spLocks noChangeArrowheads="1"/>
            </p:cNvSpPr>
            <p:nvPr/>
          </p:nvSpPr>
          <p:spPr bwMode="auto">
            <a:xfrm>
              <a:off x="511" y="3540"/>
              <a:ext cx="3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Spindle</a:t>
              </a:r>
            </a:p>
          </p:txBody>
        </p:sp>
        <p:sp>
          <p:nvSpPr>
            <p:cNvPr id="34827" name="Line 1036"/>
            <p:cNvSpPr>
              <a:spLocks noChangeShapeType="1"/>
            </p:cNvSpPr>
            <p:nvPr/>
          </p:nvSpPr>
          <p:spPr bwMode="auto">
            <a:xfrm flipV="1">
              <a:off x="1960" y="2276"/>
              <a:ext cx="0" cy="54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8" name="Text Box 1037"/>
            <p:cNvSpPr txBox="1">
              <a:spLocks noChangeArrowheads="1"/>
            </p:cNvSpPr>
            <p:nvPr/>
          </p:nvSpPr>
          <p:spPr bwMode="auto">
            <a:xfrm>
              <a:off x="1819" y="2043"/>
              <a:ext cx="5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Metaphase</a:t>
              </a:r>
              <a:br>
                <a:rPr lang="en-US" sz="1000" b="0"/>
              </a:br>
              <a:r>
                <a:rPr lang="en-US" sz="1000" b="0"/>
                <a:t>plate</a:t>
              </a:r>
            </a:p>
          </p:txBody>
        </p:sp>
        <p:sp>
          <p:nvSpPr>
            <p:cNvPr id="34829" name="Line 1038"/>
            <p:cNvSpPr>
              <a:spLocks noChangeShapeType="1"/>
            </p:cNvSpPr>
            <p:nvPr/>
          </p:nvSpPr>
          <p:spPr bwMode="auto">
            <a:xfrm flipH="1">
              <a:off x="2484" y="2736"/>
              <a:ext cx="72" cy="7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0" name="Line 1039"/>
            <p:cNvSpPr>
              <a:spLocks noChangeShapeType="1"/>
            </p:cNvSpPr>
            <p:nvPr/>
          </p:nvSpPr>
          <p:spPr bwMode="auto">
            <a:xfrm flipH="1">
              <a:off x="2484" y="3040"/>
              <a:ext cx="160" cy="4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Text Box 1040"/>
            <p:cNvSpPr txBox="1">
              <a:spLocks noChangeArrowheads="1"/>
            </p:cNvSpPr>
            <p:nvPr/>
          </p:nvSpPr>
          <p:spPr bwMode="auto">
            <a:xfrm>
              <a:off x="2267" y="3486"/>
              <a:ext cx="6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Daughter</a:t>
              </a:r>
              <a:br>
                <a:rPr lang="en-US" sz="1000" b="0"/>
              </a:br>
              <a:r>
                <a:rPr lang="en-US" sz="1000" b="0"/>
                <a:t>chromosomes</a:t>
              </a:r>
            </a:p>
          </p:txBody>
        </p:sp>
        <p:sp>
          <p:nvSpPr>
            <p:cNvPr id="34832" name="Line 1041"/>
            <p:cNvSpPr>
              <a:spLocks noChangeShapeType="1"/>
            </p:cNvSpPr>
            <p:nvPr/>
          </p:nvSpPr>
          <p:spPr bwMode="auto">
            <a:xfrm flipH="1">
              <a:off x="4016" y="3164"/>
              <a:ext cx="220" cy="3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3" name="Line 1042"/>
            <p:cNvSpPr>
              <a:spLocks noChangeShapeType="1"/>
            </p:cNvSpPr>
            <p:nvPr/>
          </p:nvSpPr>
          <p:spPr bwMode="auto">
            <a:xfrm flipH="1">
              <a:off x="4019" y="3307"/>
              <a:ext cx="320" cy="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4" name="Text Box 1043"/>
            <p:cNvSpPr txBox="1">
              <a:spLocks noChangeArrowheads="1"/>
            </p:cNvSpPr>
            <p:nvPr/>
          </p:nvSpPr>
          <p:spPr bwMode="auto">
            <a:xfrm>
              <a:off x="3835" y="3490"/>
              <a:ext cx="43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Nuclear</a:t>
              </a:r>
              <a:br>
                <a:rPr lang="en-US" sz="1000" b="0"/>
              </a:br>
              <a:r>
                <a:rPr lang="en-US" sz="1000" b="0"/>
                <a:t>envelope</a:t>
              </a:r>
              <a:br>
                <a:rPr lang="en-US" sz="1000" b="0"/>
              </a:br>
              <a:r>
                <a:rPr lang="en-US" sz="1000" b="0"/>
                <a:t>forming</a:t>
              </a:r>
            </a:p>
          </p:txBody>
        </p:sp>
        <p:sp>
          <p:nvSpPr>
            <p:cNvPr id="34835" name="Line 1044"/>
            <p:cNvSpPr>
              <a:spLocks noChangeShapeType="1"/>
            </p:cNvSpPr>
            <p:nvPr/>
          </p:nvSpPr>
          <p:spPr bwMode="auto">
            <a:xfrm flipH="1" flipV="1">
              <a:off x="4032" y="2252"/>
              <a:ext cx="216" cy="6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6" name="Text Box 1045"/>
            <p:cNvSpPr txBox="1">
              <a:spLocks noChangeArrowheads="1"/>
            </p:cNvSpPr>
            <p:nvPr/>
          </p:nvSpPr>
          <p:spPr bwMode="auto">
            <a:xfrm>
              <a:off x="3871" y="2026"/>
              <a:ext cx="4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Cleavage</a:t>
              </a:r>
              <a:br>
                <a:rPr lang="en-US" sz="1000" b="0"/>
              </a:br>
              <a:r>
                <a:rPr lang="en-US" sz="1000" b="0"/>
                <a:t>furrow</a:t>
              </a:r>
            </a:p>
          </p:txBody>
        </p:sp>
        <p:sp>
          <p:nvSpPr>
            <p:cNvPr id="34837" name="Text Box 1046"/>
            <p:cNvSpPr txBox="1">
              <a:spLocks noChangeArrowheads="1"/>
            </p:cNvSpPr>
            <p:nvPr/>
          </p:nvSpPr>
          <p:spPr bwMode="auto">
            <a:xfrm>
              <a:off x="4651" y="2011"/>
              <a:ext cx="4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Nucleolus</a:t>
              </a:r>
              <a:br>
                <a:rPr lang="en-US" sz="1000" b="0"/>
              </a:br>
              <a:r>
                <a:rPr lang="en-US" sz="1000" b="0"/>
                <a:t>forming</a:t>
              </a:r>
            </a:p>
          </p:txBody>
        </p:sp>
        <p:sp>
          <p:nvSpPr>
            <p:cNvPr id="34838" name="Line 1047"/>
            <p:cNvSpPr>
              <a:spLocks noChangeShapeType="1"/>
            </p:cNvSpPr>
            <p:nvPr/>
          </p:nvSpPr>
          <p:spPr bwMode="auto">
            <a:xfrm flipV="1">
              <a:off x="4592" y="2244"/>
              <a:ext cx="264" cy="3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19" name="Text Box 1048"/>
          <p:cNvSpPr txBox="1">
            <a:spLocks noChangeArrowheads="1"/>
          </p:cNvSpPr>
          <p:nvPr/>
        </p:nvSpPr>
        <p:spPr bwMode="auto">
          <a:xfrm>
            <a:off x="288925" y="6218238"/>
            <a:ext cx="14716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8.6 (Part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905125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/>
            <a:r>
              <a:rPr lang="en-US" smtClean="0"/>
              <a:t>8.7 Cytokinesis differs for plant and animal cells</a:t>
            </a:r>
          </a:p>
          <a:p>
            <a:pPr marL="455613" lvl="1" eaLnBrk="1" hangingPunct="1"/>
            <a:r>
              <a:rPr lang="en-US" smtClean="0"/>
              <a:t>In animals</a:t>
            </a:r>
          </a:p>
          <a:p>
            <a:pPr marL="909638" lvl="2" eaLnBrk="1" hangingPunct="1"/>
            <a:r>
              <a:rPr lang="en-US" smtClean="0"/>
              <a:t>Cytokinesis occurs </a:t>
            </a:r>
            <a:br>
              <a:rPr lang="en-US" smtClean="0"/>
            </a:br>
            <a:r>
              <a:rPr lang="en-US" smtClean="0"/>
              <a:t>by a constriction of </a:t>
            </a:r>
            <a:br>
              <a:rPr lang="en-US" smtClean="0"/>
            </a:br>
            <a:r>
              <a:rPr lang="en-US" smtClean="0"/>
              <a:t>the cell (cleavage)</a:t>
            </a:r>
          </a:p>
          <a:p>
            <a:pPr marL="909638" lvl="2" eaLnBrk="1" hangingPunct="1"/>
            <a:r>
              <a:rPr lang="en-US" b="1" i="1" u="sng" smtClean="0"/>
              <a:t>Cleavage Furrow</a:t>
            </a:r>
            <a:r>
              <a:rPr lang="en-US" smtClean="0"/>
              <a:t> – a shallow</a:t>
            </a:r>
            <a:r>
              <a:rPr lang="en-US" b="1" i="1" u="sng" smtClean="0"/>
              <a:t> </a:t>
            </a:r>
            <a:endParaRPr lang="en-US" smtClean="0"/>
          </a:p>
          <a:p>
            <a:pPr marL="909638" lvl="2" eaLnBrk="1" hangingPunct="1">
              <a:buFont typeface="Wingdings" pitchFamily="2" charset="2"/>
              <a:buNone/>
            </a:pPr>
            <a:r>
              <a:rPr lang="en-US" smtClean="0"/>
              <a:t>	groove in the cell surface.</a:t>
            </a:r>
          </a:p>
          <a:p>
            <a:pPr marL="909638" lvl="2" eaLnBrk="1" hangingPunct="1">
              <a:buFont typeface="Wingdings" pitchFamily="2" charset="2"/>
              <a:buNone/>
            </a:pPr>
            <a:endParaRPr lang="en-US" smtClean="0"/>
          </a:p>
          <a:p>
            <a:pPr marL="909638" lvl="2" eaLnBrk="1" hangingPunct="1">
              <a:buFont typeface="Wingdings" pitchFamily="2" charset="2"/>
              <a:buNone/>
            </a:pPr>
            <a:r>
              <a:rPr lang="en-US" smtClean="0">
                <a:hlinkClick r:id="rId2"/>
              </a:rPr>
              <a:t>Web activity 8B</a:t>
            </a:r>
            <a:endParaRPr lang="en-US" smtClean="0"/>
          </a:p>
          <a:p>
            <a:pPr marL="909638" lvl="2" eaLnBrk="1" hangingPunct="1">
              <a:buFont typeface="Wingdings" pitchFamily="2" charset="2"/>
              <a:buNone/>
            </a:pPr>
            <a:r>
              <a:rPr lang="en-US" smtClean="0">
                <a:hlinkClick r:id="rId3"/>
              </a:rPr>
              <a:t>Web activity 8C</a:t>
            </a:r>
            <a:endParaRPr lang="en-US" smtClean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054600" y="1304925"/>
            <a:ext cx="3141663" cy="5103813"/>
            <a:chOff x="3184" y="822"/>
            <a:chExt cx="1979" cy="3215"/>
          </a:xfrm>
        </p:grpSpPr>
        <p:pic>
          <p:nvPicPr>
            <p:cNvPr id="35845" name="Picture 5" descr="08_07aAnimalCellCleavag_CNL.jpg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9" y="822"/>
              <a:ext cx="1851" cy="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6" name="Line 6"/>
            <p:cNvSpPr>
              <a:spLocks noChangeShapeType="1"/>
            </p:cNvSpPr>
            <p:nvPr/>
          </p:nvSpPr>
          <p:spPr bwMode="auto">
            <a:xfrm flipH="1">
              <a:off x="4033" y="1451"/>
              <a:ext cx="286" cy="7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7" name="Line 7"/>
            <p:cNvSpPr>
              <a:spLocks noChangeShapeType="1"/>
            </p:cNvSpPr>
            <p:nvPr/>
          </p:nvSpPr>
          <p:spPr bwMode="auto">
            <a:xfrm flipH="1">
              <a:off x="4034" y="2190"/>
              <a:ext cx="307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8" name="Text Box 8"/>
            <p:cNvSpPr txBox="1">
              <a:spLocks noChangeArrowheads="1"/>
            </p:cNvSpPr>
            <p:nvPr/>
          </p:nvSpPr>
          <p:spPr bwMode="auto">
            <a:xfrm>
              <a:off x="3610" y="2068"/>
              <a:ext cx="4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Cleavage</a:t>
              </a:r>
              <a:br>
                <a:rPr lang="en-US" sz="1000" b="0"/>
              </a:br>
              <a:r>
                <a:rPr lang="en-US" sz="1000" b="0"/>
                <a:t>furrow</a:t>
              </a:r>
            </a:p>
          </p:txBody>
        </p:sp>
        <p:sp>
          <p:nvSpPr>
            <p:cNvPr id="35849" name="Text Box 9"/>
            <p:cNvSpPr txBox="1">
              <a:spLocks noChangeArrowheads="1"/>
            </p:cNvSpPr>
            <p:nvPr/>
          </p:nvSpPr>
          <p:spPr bwMode="auto">
            <a:xfrm rot="16200000" flipH="1">
              <a:off x="4781" y="2237"/>
              <a:ext cx="6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000" b="0"/>
                <a:t>SEM 140</a:t>
              </a:r>
              <a:r>
                <a:rPr lang="en-US" sz="1000" b="0">
                  <a:sym typeface="Symbol" pitchFamily="18" charset="2"/>
                </a:rPr>
                <a:t></a:t>
              </a:r>
              <a:endParaRPr lang="en-US" sz="1000" b="0"/>
            </a:p>
          </p:txBody>
        </p:sp>
        <p:sp>
          <p:nvSpPr>
            <p:cNvPr id="35850" name="Line 10"/>
            <p:cNvSpPr>
              <a:spLocks noChangeShapeType="1"/>
            </p:cNvSpPr>
            <p:nvPr/>
          </p:nvSpPr>
          <p:spPr bwMode="auto">
            <a:xfrm>
              <a:off x="4452" y="3736"/>
              <a:ext cx="192" cy="1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1" name="Line 11"/>
            <p:cNvSpPr>
              <a:spLocks noChangeShapeType="1"/>
            </p:cNvSpPr>
            <p:nvPr/>
          </p:nvSpPr>
          <p:spPr bwMode="auto">
            <a:xfrm flipH="1">
              <a:off x="4639" y="3749"/>
              <a:ext cx="175" cy="13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2" name="Text Box 12"/>
            <p:cNvSpPr txBox="1">
              <a:spLocks noChangeArrowheads="1"/>
            </p:cNvSpPr>
            <p:nvPr/>
          </p:nvSpPr>
          <p:spPr bwMode="auto">
            <a:xfrm>
              <a:off x="4388" y="3874"/>
              <a:ext cx="6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Daughter cells</a:t>
              </a:r>
            </a:p>
          </p:txBody>
        </p:sp>
        <p:sp>
          <p:nvSpPr>
            <p:cNvPr id="35853" name="Text Box 13"/>
            <p:cNvSpPr txBox="1">
              <a:spLocks noChangeArrowheads="1"/>
            </p:cNvSpPr>
            <p:nvPr/>
          </p:nvSpPr>
          <p:spPr bwMode="auto">
            <a:xfrm>
              <a:off x="3184" y="2813"/>
              <a:ext cx="69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Cleavage furrow</a:t>
              </a:r>
            </a:p>
          </p:txBody>
        </p:sp>
        <p:sp>
          <p:nvSpPr>
            <p:cNvPr id="35854" name="Text Box 14"/>
            <p:cNvSpPr txBox="1">
              <a:spLocks noChangeArrowheads="1"/>
            </p:cNvSpPr>
            <p:nvPr/>
          </p:nvSpPr>
          <p:spPr bwMode="auto">
            <a:xfrm>
              <a:off x="3917" y="2845"/>
              <a:ext cx="67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000" b="0"/>
                <a:t>Contracting ring of</a:t>
              </a:r>
              <a:br>
                <a:rPr lang="en-US" sz="1000" b="0"/>
              </a:br>
              <a:r>
                <a:rPr lang="en-US" sz="1000" b="0"/>
                <a:t>microfilaments</a:t>
              </a:r>
            </a:p>
          </p:txBody>
        </p:sp>
        <p:sp>
          <p:nvSpPr>
            <p:cNvPr id="35855" name="Line 15"/>
            <p:cNvSpPr>
              <a:spLocks noChangeShapeType="1"/>
            </p:cNvSpPr>
            <p:nvPr/>
          </p:nvSpPr>
          <p:spPr bwMode="auto">
            <a:xfrm flipH="1" flipV="1">
              <a:off x="3544" y="2960"/>
              <a:ext cx="174" cy="2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6" name="Line 16"/>
            <p:cNvSpPr>
              <a:spLocks noChangeShapeType="1"/>
            </p:cNvSpPr>
            <p:nvPr/>
          </p:nvSpPr>
          <p:spPr bwMode="auto">
            <a:xfrm flipV="1">
              <a:off x="3739" y="2937"/>
              <a:ext cx="208" cy="3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8.7A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5156200" cy="2163763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smtClean="0"/>
              <a:t>In plants</a:t>
            </a:r>
          </a:p>
          <a:p>
            <a:pPr lvl="2" eaLnBrk="1" hangingPunct="1"/>
            <a:r>
              <a:rPr lang="en-US" smtClean="0"/>
              <a:t>A membranous cell </a:t>
            </a:r>
            <a:br>
              <a:rPr lang="en-US" smtClean="0"/>
            </a:br>
            <a:r>
              <a:rPr lang="en-US" smtClean="0"/>
              <a:t>plate splits the cell </a:t>
            </a:r>
            <a:br>
              <a:rPr lang="en-US" smtClean="0"/>
            </a:br>
            <a:r>
              <a:rPr lang="en-US" smtClean="0"/>
              <a:t>in two</a:t>
            </a:r>
          </a:p>
          <a:p>
            <a:pPr lvl="2" eaLnBrk="1" hangingPunct="1"/>
            <a:r>
              <a:rPr lang="en-US" smtClean="0"/>
              <a:t>The cell plate grows outward, producing more cell wall.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8.7B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49825" y="755650"/>
            <a:ext cx="3605213" cy="5521325"/>
            <a:chOff x="1726" y="508"/>
            <a:chExt cx="2271" cy="3478"/>
          </a:xfrm>
        </p:grpSpPr>
        <p:pic>
          <p:nvPicPr>
            <p:cNvPr id="36869" name="Picture 6" descr="08_07bPlantCellPlat_CNL.jpg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0" y="811"/>
              <a:ext cx="2027" cy="2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0" name="Text Box 7"/>
            <p:cNvSpPr txBox="1">
              <a:spLocks noChangeArrowheads="1"/>
            </p:cNvSpPr>
            <p:nvPr/>
          </p:nvSpPr>
          <p:spPr bwMode="auto">
            <a:xfrm rot="16200000" flipH="1">
              <a:off x="3561" y="2144"/>
              <a:ext cx="6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000" b="0"/>
                <a:t>TEM 7,500</a:t>
              </a:r>
              <a:r>
                <a:rPr lang="en-US" sz="1400" b="0">
                  <a:sym typeface="Symbol" pitchFamily="18" charset="2"/>
                </a:rPr>
                <a:t></a:t>
              </a:r>
              <a:endParaRPr lang="en-US" sz="1400" b="0"/>
            </a:p>
          </p:txBody>
        </p:sp>
        <p:sp>
          <p:nvSpPr>
            <p:cNvPr id="36871" name="Line 8"/>
            <p:cNvSpPr>
              <a:spLocks noChangeShapeType="1"/>
            </p:cNvSpPr>
            <p:nvPr/>
          </p:nvSpPr>
          <p:spPr bwMode="auto">
            <a:xfrm flipH="1" flipV="1">
              <a:off x="2050" y="754"/>
              <a:ext cx="688" cy="7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2" name="Text Box 9"/>
            <p:cNvSpPr txBox="1">
              <a:spLocks noChangeArrowheads="1"/>
            </p:cNvSpPr>
            <p:nvPr/>
          </p:nvSpPr>
          <p:spPr bwMode="auto">
            <a:xfrm>
              <a:off x="1854" y="510"/>
              <a:ext cx="4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Cell plate</a:t>
              </a:r>
              <a:br>
                <a:rPr lang="en-US" sz="1000" b="0"/>
              </a:br>
              <a:r>
                <a:rPr lang="en-US" sz="1000" b="0"/>
                <a:t>forming</a:t>
              </a:r>
            </a:p>
          </p:txBody>
        </p:sp>
        <p:sp>
          <p:nvSpPr>
            <p:cNvPr id="36873" name="Text Box 10"/>
            <p:cNvSpPr txBox="1">
              <a:spLocks noChangeArrowheads="1"/>
            </p:cNvSpPr>
            <p:nvPr/>
          </p:nvSpPr>
          <p:spPr bwMode="auto">
            <a:xfrm>
              <a:off x="2751" y="512"/>
              <a:ext cx="48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Wall of</a:t>
              </a:r>
              <a:br>
                <a:rPr lang="en-US" sz="1000" b="0"/>
              </a:br>
              <a:r>
                <a:rPr lang="en-US" sz="1000" b="0"/>
                <a:t>parent cell</a:t>
              </a:r>
            </a:p>
          </p:txBody>
        </p:sp>
        <p:sp>
          <p:nvSpPr>
            <p:cNvPr id="36874" name="Line 11"/>
            <p:cNvSpPr>
              <a:spLocks noChangeShapeType="1"/>
            </p:cNvSpPr>
            <p:nvPr/>
          </p:nvSpPr>
          <p:spPr bwMode="auto">
            <a:xfrm flipV="1">
              <a:off x="2989" y="757"/>
              <a:ext cx="0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5" name="Line 12"/>
            <p:cNvSpPr>
              <a:spLocks noChangeShapeType="1"/>
            </p:cNvSpPr>
            <p:nvPr/>
          </p:nvSpPr>
          <p:spPr bwMode="auto">
            <a:xfrm flipV="1">
              <a:off x="3589" y="741"/>
              <a:ext cx="0" cy="8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6" name="Text Box 13"/>
            <p:cNvSpPr txBox="1">
              <a:spLocks noChangeArrowheads="1"/>
            </p:cNvSpPr>
            <p:nvPr/>
          </p:nvSpPr>
          <p:spPr bwMode="auto">
            <a:xfrm>
              <a:off x="3398" y="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Daughter</a:t>
              </a:r>
              <a:br>
                <a:rPr lang="en-US" sz="1000" b="0"/>
              </a:br>
              <a:r>
                <a:rPr lang="en-US" sz="1000" b="0"/>
                <a:t>nucleus</a:t>
              </a:r>
            </a:p>
          </p:txBody>
        </p:sp>
        <p:sp>
          <p:nvSpPr>
            <p:cNvPr id="36877" name="Line 14"/>
            <p:cNvSpPr>
              <a:spLocks noChangeShapeType="1"/>
            </p:cNvSpPr>
            <p:nvPr/>
          </p:nvSpPr>
          <p:spPr bwMode="auto">
            <a:xfrm flipV="1">
              <a:off x="2203" y="2843"/>
              <a:ext cx="0" cy="10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8" name="Text Box 15"/>
            <p:cNvSpPr txBox="1">
              <a:spLocks noChangeArrowheads="1"/>
            </p:cNvSpPr>
            <p:nvPr/>
          </p:nvSpPr>
          <p:spPr bwMode="auto">
            <a:xfrm>
              <a:off x="1996" y="2702"/>
              <a:ext cx="41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Cell wall</a:t>
              </a:r>
            </a:p>
          </p:txBody>
        </p:sp>
        <p:sp>
          <p:nvSpPr>
            <p:cNvPr id="36879" name="Text Box 16"/>
            <p:cNvSpPr txBox="1">
              <a:spLocks noChangeArrowheads="1"/>
            </p:cNvSpPr>
            <p:nvPr/>
          </p:nvSpPr>
          <p:spPr bwMode="auto">
            <a:xfrm>
              <a:off x="3223" y="2707"/>
              <a:ext cx="57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New cell wall</a:t>
              </a:r>
            </a:p>
          </p:txBody>
        </p:sp>
        <p:sp>
          <p:nvSpPr>
            <p:cNvPr id="36880" name="Line 17"/>
            <p:cNvSpPr>
              <a:spLocks noChangeShapeType="1"/>
            </p:cNvSpPr>
            <p:nvPr/>
          </p:nvSpPr>
          <p:spPr bwMode="auto">
            <a:xfrm flipH="1" flipV="1">
              <a:off x="3514" y="2833"/>
              <a:ext cx="134" cy="24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1" name="Line 18"/>
            <p:cNvSpPr>
              <a:spLocks noChangeShapeType="1"/>
            </p:cNvSpPr>
            <p:nvPr/>
          </p:nvSpPr>
          <p:spPr bwMode="auto">
            <a:xfrm flipH="1">
              <a:off x="2142" y="3392"/>
              <a:ext cx="144" cy="3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2" name="Line 19"/>
            <p:cNvSpPr>
              <a:spLocks noChangeShapeType="1"/>
            </p:cNvSpPr>
            <p:nvPr/>
          </p:nvSpPr>
          <p:spPr bwMode="auto">
            <a:xfrm flipH="1">
              <a:off x="2144" y="3493"/>
              <a:ext cx="154" cy="2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3" name="Text Box 20"/>
            <p:cNvSpPr txBox="1">
              <a:spLocks noChangeArrowheads="1"/>
            </p:cNvSpPr>
            <p:nvPr/>
          </p:nvSpPr>
          <p:spPr bwMode="auto">
            <a:xfrm>
              <a:off x="1726" y="3736"/>
              <a:ext cx="7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Vesicles containing</a:t>
              </a:r>
              <a:br>
                <a:rPr lang="en-US" sz="1000" b="0"/>
              </a:br>
              <a:r>
                <a:rPr lang="en-US" sz="1000" b="0"/>
                <a:t>cell wall material</a:t>
              </a:r>
            </a:p>
          </p:txBody>
        </p:sp>
        <p:sp>
          <p:nvSpPr>
            <p:cNvPr id="36884" name="Line 21"/>
            <p:cNvSpPr>
              <a:spLocks noChangeShapeType="1"/>
            </p:cNvSpPr>
            <p:nvPr/>
          </p:nvSpPr>
          <p:spPr bwMode="auto">
            <a:xfrm flipH="1">
              <a:off x="2864" y="3504"/>
              <a:ext cx="77" cy="2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5" name="Text Box 22"/>
            <p:cNvSpPr txBox="1">
              <a:spLocks noChangeArrowheads="1"/>
            </p:cNvSpPr>
            <p:nvPr/>
          </p:nvSpPr>
          <p:spPr bwMode="auto">
            <a:xfrm>
              <a:off x="2614" y="3736"/>
              <a:ext cx="4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Cell plate</a:t>
              </a:r>
            </a:p>
          </p:txBody>
        </p:sp>
        <p:sp>
          <p:nvSpPr>
            <p:cNvPr id="36886" name="Line 23"/>
            <p:cNvSpPr>
              <a:spLocks noChangeShapeType="1"/>
            </p:cNvSpPr>
            <p:nvPr/>
          </p:nvSpPr>
          <p:spPr bwMode="auto">
            <a:xfrm>
              <a:off x="3517" y="3600"/>
              <a:ext cx="134" cy="2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7" name="Line 24"/>
            <p:cNvSpPr>
              <a:spLocks noChangeShapeType="1"/>
            </p:cNvSpPr>
            <p:nvPr/>
          </p:nvSpPr>
          <p:spPr bwMode="auto">
            <a:xfrm flipH="1">
              <a:off x="3653" y="3594"/>
              <a:ext cx="115" cy="2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8" name="Text Box 25"/>
            <p:cNvSpPr txBox="1">
              <a:spLocks noChangeArrowheads="1"/>
            </p:cNvSpPr>
            <p:nvPr/>
          </p:nvSpPr>
          <p:spPr bwMode="auto">
            <a:xfrm>
              <a:off x="3347" y="3786"/>
              <a:ext cx="6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000" b="0"/>
                <a:t>Daughter cells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97800" cy="38354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mtClean="0"/>
              <a:t>8.8 Anchorage, cell density, and chemical growth factors affect cell division</a:t>
            </a:r>
          </a:p>
          <a:p>
            <a:pPr lvl="1" eaLnBrk="1" hangingPunct="1"/>
            <a:r>
              <a:rPr lang="en-US" smtClean="0"/>
              <a:t>Most animal cells divide</a:t>
            </a:r>
          </a:p>
          <a:p>
            <a:pPr lvl="2" eaLnBrk="1" hangingPunct="1"/>
            <a:r>
              <a:rPr lang="en-US" smtClean="0"/>
              <a:t>Only when stimulated, and some not at all</a:t>
            </a:r>
          </a:p>
          <a:p>
            <a:pPr lvl="2" eaLnBrk="1" hangingPunct="1"/>
            <a:r>
              <a:rPr lang="en-US" smtClean="0"/>
              <a:t>Cell division must be controlled to ensure stability of the organism</a:t>
            </a:r>
          </a:p>
          <a:p>
            <a:pPr lvl="3" eaLnBrk="1" hangingPunct="1"/>
            <a:r>
              <a:rPr lang="en-US" smtClean="0"/>
              <a:t>Examples:</a:t>
            </a:r>
          </a:p>
          <a:p>
            <a:pPr lvl="4" eaLnBrk="1" hangingPunct="1"/>
            <a:r>
              <a:rPr lang="en-US" sz="1800" smtClean="0"/>
              <a:t>Skin cells and cells of the digestive tract are continuously being sloughed off and replaced on a regular basis.</a:t>
            </a:r>
          </a:p>
          <a:p>
            <a:pPr lvl="4" eaLnBrk="1" hangingPunct="1"/>
            <a:r>
              <a:rPr lang="en-US" sz="1800" smtClean="0"/>
              <a:t>Cells in vital organs are only replaced when damaged’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Anchorage Dependence &amp; Density Dependent inhibition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animal and plant cells will not divide unless they are in contact with a solid surface</a:t>
            </a:r>
          </a:p>
          <a:p>
            <a:pPr eaLnBrk="1" hangingPunct="1"/>
            <a:r>
              <a:rPr lang="en-US" smtClean="0"/>
              <a:t>Cells usually stop dividing when they touch one another.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90900" y="1697038"/>
            <a:ext cx="4699000" cy="4719637"/>
            <a:chOff x="498" y="854"/>
            <a:chExt cx="3811" cy="3228"/>
          </a:xfrm>
        </p:grpSpPr>
        <p:pic>
          <p:nvPicPr>
            <p:cNvPr id="39941" name="Picture 5" descr="08_08aDensityDependInhib_U.jpg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8" y="854"/>
              <a:ext cx="2269" cy="3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2" name="Text Box 6"/>
            <p:cNvSpPr txBox="1">
              <a:spLocks noChangeArrowheads="1"/>
            </p:cNvSpPr>
            <p:nvPr/>
          </p:nvSpPr>
          <p:spPr bwMode="auto">
            <a:xfrm>
              <a:off x="2621" y="861"/>
              <a:ext cx="1103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Cells anchor to</a:t>
              </a:r>
              <a:br>
                <a:rPr lang="en-US" sz="1400" b="0"/>
              </a:br>
              <a:r>
                <a:rPr lang="en-US" sz="1400" b="0"/>
                <a:t>dish surface</a:t>
              </a:r>
              <a:br>
                <a:rPr lang="en-US" sz="1400" b="0"/>
              </a:br>
              <a:r>
                <a:rPr lang="en-US" sz="1400" b="0"/>
                <a:t>and divide.</a:t>
              </a:r>
            </a:p>
          </p:txBody>
        </p:sp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>
              <a:off x="2621" y="1677"/>
              <a:ext cx="1532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When cells have</a:t>
              </a:r>
              <a:br>
                <a:rPr lang="en-US" sz="1400" b="0"/>
              </a:br>
              <a:r>
                <a:rPr lang="en-US" sz="1400" b="0"/>
                <a:t>formed a complete</a:t>
              </a:r>
              <a:br>
                <a:rPr lang="en-US" sz="1400" b="0"/>
              </a:br>
              <a:r>
                <a:rPr lang="en-US" sz="1400" b="0"/>
                <a:t>single layer, they</a:t>
              </a:r>
              <a:br>
                <a:rPr lang="en-US" sz="1400" b="0"/>
              </a:br>
              <a:r>
                <a:rPr lang="en-US" sz="1400" b="0"/>
                <a:t>stop dividing (density-</a:t>
              </a:r>
              <a:br>
                <a:rPr lang="en-US" sz="1400" b="0"/>
              </a:br>
              <a:r>
                <a:rPr lang="en-US" sz="1400" b="0"/>
                <a:t>dependent inhibition).</a:t>
              </a:r>
            </a:p>
          </p:txBody>
        </p:sp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2627" y="2782"/>
              <a:ext cx="1682" cy="1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If some cells are</a:t>
              </a:r>
              <a:br>
                <a:rPr lang="en-US" sz="1400" b="0"/>
              </a:br>
              <a:r>
                <a:rPr lang="en-US" sz="1400" b="0"/>
                <a:t>scraped away, the</a:t>
              </a:r>
              <a:br>
                <a:rPr lang="en-US" sz="1400" b="0"/>
              </a:br>
              <a:r>
                <a:rPr lang="en-US" sz="1400" b="0"/>
                <a:t>remaining cells divide</a:t>
              </a:r>
              <a:br>
                <a:rPr lang="en-US" sz="1400" b="0"/>
              </a:br>
              <a:r>
                <a:rPr lang="en-US" sz="1400" b="0"/>
                <a:t>to fill the dish with a</a:t>
              </a:r>
              <a:br>
                <a:rPr lang="en-US" sz="1400" b="0"/>
              </a:br>
              <a:r>
                <a:rPr lang="en-US" sz="1400" b="0"/>
                <a:t>single layer and then</a:t>
              </a:r>
              <a:br>
                <a:rPr lang="en-US" sz="1400" b="0"/>
              </a:br>
              <a:r>
                <a:rPr lang="en-US" sz="1400" b="0"/>
                <a:t>stop (density-dependent</a:t>
              </a:r>
              <a:br>
                <a:rPr lang="en-US" sz="1400" b="0"/>
              </a:br>
              <a:r>
                <a:rPr lang="en-US" sz="1400" b="0"/>
                <a:t>inhibition).</a:t>
              </a:r>
            </a:p>
          </p:txBody>
        </p:sp>
      </p:grp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47700"/>
            <a:ext cx="7810500" cy="5930900"/>
          </a:xfrm>
        </p:spPr>
        <p:txBody>
          <a:bodyPr/>
          <a:lstStyle/>
          <a:p>
            <a:pPr lvl="1" eaLnBrk="1" hangingPunct="1"/>
            <a:r>
              <a:rPr lang="en-US" smtClean="0"/>
              <a:t>In laboratory cultures</a:t>
            </a:r>
          </a:p>
          <a:p>
            <a:pPr lvl="2" eaLnBrk="1" hangingPunct="1"/>
            <a:r>
              <a:rPr lang="en-US" smtClean="0"/>
              <a:t>Most normal </a:t>
            </a:r>
            <a:br>
              <a:rPr lang="en-US" smtClean="0"/>
            </a:br>
            <a:r>
              <a:rPr lang="en-US" smtClean="0"/>
              <a:t>cells divide only </a:t>
            </a:r>
            <a:br>
              <a:rPr lang="en-US" smtClean="0"/>
            </a:br>
            <a:r>
              <a:rPr lang="en-US" smtClean="0"/>
              <a:t>when attached </a:t>
            </a:r>
            <a:br>
              <a:rPr lang="en-US" smtClean="0"/>
            </a:br>
            <a:r>
              <a:rPr lang="en-US" smtClean="0"/>
              <a:t>to a surface</a:t>
            </a:r>
          </a:p>
          <a:p>
            <a:pPr lvl="1" eaLnBrk="1" hangingPunct="1"/>
            <a:r>
              <a:rPr lang="en-US" smtClean="0"/>
              <a:t>They continue </a:t>
            </a:r>
            <a:br>
              <a:rPr lang="en-US" smtClean="0"/>
            </a:br>
            <a:r>
              <a:rPr lang="en-US" smtClean="0"/>
              <a:t>dividing</a:t>
            </a:r>
          </a:p>
          <a:p>
            <a:pPr lvl="2" eaLnBrk="1" hangingPunct="1"/>
            <a:r>
              <a:rPr lang="en-US" smtClean="0"/>
              <a:t>Until they </a:t>
            </a:r>
            <a:br>
              <a:rPr lang="en-US" smtClean="0"/>
            </a:br>
            <a:r>
              <a:rPr lang="en-US" smtClean="0"/>
              <a:t>touch one </a:t>
            </a:r>
            <a:br>
              <a:rPr lang="en-US" smtClean="0"/>
            </a:br>
            <a:r>
              <a:rPr lang="en-US" smtClean="0"/>
              <a:t>another</a:t>
            </a:r>
          </a:p>
        </p:txBody>
      </p:sp>
      <p:sp>
        <p:nvSpPr>
          <p:cNvPr id="39940" name="Text Box 9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8.8A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393700" y="647700"/>
            <a:ext cx="7581900" cy="1736725"/>
          </a:xfrm>
        </p:spPr>
        <p:txBody>
          <a:bodyPr/>
          <a:lstStyle/>
          <a:p>
            <a:pPr lvl="1" eaLnBrk="1" hangingPunct="1"/>
            <a:r>
              <a:rPr lang="en-US" smtClean="0"/>
              <a:t>Growth factors</a:t>
            </a:r>
          </a:p>
          <a:p>
            <a:pPr lvl="2" eaLnBrk="1" hangingPunct="1"/>
            <a:r>
              <a:rPr lang="en-US" smtClean="0"/>
              <a:t>Are proteins secreted by cells that stimulate other cells to divide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4838" y="2371725"/>
            <a:ext cx="6905625" cy="4030663"/>
            <a:chOff x="453" y="1006"/>
            <a:chExt cx="4350" cy="2539"/>
          </a:xfrm>
        </p:grpSpPr>
        <p:pic>
          <p:nvPicPr>
            <p:cNvPr id="40965" name="Picture 5" descr="08_08bGrowthFactorCellDiv_U.jpg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3" y="1006"/>
              <a:ext cx="3334" cy="2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3551" y="1158"/>
              <a:ext cx="1111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After forming a</a:t>
              </a:r>
              <a:br>
                <a:rPr lang="en-US" b="0"/>
              </a:br>
              <a:r>
                <a:rPr lang="en-US" b="0"/>
                <a:t>single layer,</a:t>
              </a:r>
              <a:br>
                <a:rPr lang="en-US" b="0"/>
              </a:br>
              <a:r>
                <a:rPr lang="en-US" b="0"/>
                <a:t>cells have</a:t>
              </a:r>
              <a:br>
                <a:rPr lang="en-US" b="0"/>
              </a:br>
              <a:r>
                <a:rPr lang="en-US" b="0"/>
                <a:t>stopped dividing. </a:t>
              </a: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3556" y="2612"/>
              <a:ext cx="1247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Providing an</a:t>
              </a:r>
              <a:br>
                <a:rPr lang="en-US" b="0"/>
              </a:br>
              <a:r>
                <a:rPr lang="en-US" b="0"/>
                <a:t>additional supply of</a:t>
              </a:r>
              <a:br>
                <a:rPr lang="en-US" b="0"/>
              </a:br>
              <a:r>
                <a:rPr lang="en-US" b="0"/>
                <a:t>growth factors</a:t>
              </a:r>
              <a:br>
                <a:rPr lang="en-US" b="0"/>
              </a:br>
              <a:r>
                <a:rPr lang="en-US" b="0"/>
                <a:t>stimulates</a:t>
              </a:r>
              <a:br>
                <a:rPr lang="en-US" b="0"/>
              </a:br>
              <a:r>
                <a:rPr lang="en-US" b="0"/>
                <a:t>further cell division. </a:t>
              </a:r>
            </a:p>
          </p:txBody>
        </p:sp>
      </p:grpSp>
      <p:sp>
        <p:nvSpPr>
          <p:cNvPr id="40964" name="Text Box 8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8.8B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08_UN124Helicopter_UP.jpg                                      0050B34F203                            BE609ED6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3238"/>
            <a:ext cx="48006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467600" cy="2478088"/>
          </a:xfrm>
        </p:spPr>
        <p:txBody>
          <a:bodyPr/>
          <a:lstStyle/>
          <a:p>
            <a:pPr marL="0" indent="0" eaLnBrk="1" hangingPunct="1"/>
            <a:r>
              <a:rPr lang="en-US" smtClean="0"/>
              <a:t>Rain Forest Rescue</a:t>
            </a:r>
          </a:p>
          <a:p>
            <a:pPr lvl="1" eaLnBrk="1" hangingPunct="1"/>
            <a:r>
              <a:rPr lang="en-US" smtClean="0"/>
              <a:t>Scientists in Hawaii</a:t>
            </a:r>
          </a:p>
          <a:p>
            <a:pPr lvl="2" eaLnBrk="1" hangingPunct="1"/>
            <a:r>
              <a:rPr lang="en-US" smtClean="0"/>
              <a:t>Have attempted to “rescue” endangered species from extinction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08900" cy="2163763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8.9 Growth factors signal the cell cycle </a:t>
            </a:r>
            <a:br>
              <a:rPr lang="en-US" smtClean="0"/>
            </a:br>
            <a:r>
              <a:rPr lang="en-US" smtClean="0"/>
              <a:t>control system.</a:t>
            </a:r>
          </a:p>
          <a:p>
            <a:pPr lvl="1" eaLnBrk="1" hangingPunct="1"/>
            <a:r>
              <a:rPr lang="en-US" smtClean="0"/>
              <a:t>Signals affecting critical checkpoints in the cell cycle</a:t>
            </a:r>
          </a:p>
          <a:p>
            <a:pPr lvl="2" eaLnBrk="1" hangingPunct="1"/>
            <a:r>
              <a:rPr lang="en-US" smtClean="0"/>
              <a:t>Determine whether a cell will go through the complete cycle and divide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663950" y="2865438"/>
            <a:ext cx="4216400" cy="3625850"/>
            <a:chOff x="2308" y="1805"/>
            <a:chExt cx="2656" cy="2284"/>
          </a:xfrm>
        </p:grpSpPr>
        <p:pic>
          <p:nvPicPr>
            <p:cNvPr id="41989" name="Picture 6" descr="08_09aCellCycleControl_U.jpg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08" y="1805"/>
              <a:ext cx="2656" cy="2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0" name="Text Box 7"/>
            <p:cNvSpPr txBox="1">
              <a:spLocks noChangeArrowheads="1"/>
            </p:cNvSpPr>
            <p:nvPr/>
          </p:nvSpPr>
          <p:spPr bwMode="auto">
            <a:xfrm>
              <a:off x="3414" y="2638"/>
              <a:ext cx="4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Control</a:t>
              </a:r>
              <a:br>
                <a:rPr lang="en-US" sz="1400" b="0"/>
              </a:br>
              <a:r>
                <a:rPr lang="en-US" sz="1400" b="0"/>
                <a:t>system</a:t>
              </a:r>
            </a:p>
          </p:txBody>
        </p:sp>
        <p:sp>
          <p:nvSpPr>
            <p:cNvPr id="41991" name="Text Box 8"/>
            <p:cNvSpPr txBox="1">
              <a:spLocks noChangeArrowheads="1"/>
            </p:cNvSpPr>
            <p:nvPr/>
          </p:nvSpPr>
          <p:spPr bwMode="auto">
            <a:xfrm>
              <a:off x="2974" y="2861"/>
              <a:ext cx="2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G</a:t>
              </a:r>
              <a:r>
                <a:rPr lang="en-US" sz="1400" b="0" baseline="-25000"/>
                <a:t>1</a:t>
              </a:r>
              <a:endParaRPr lang="en-US" sz="1400" b="0"/>
            </a:p>
          </p:txBody>
        </p:sp>
        <p:sp>
          <p:nvSpPr>
            <p:cNvPr id="41992" name="Text Box 9"/>
            <p:cNvSpPr txBox="1">
              <a:spLocks noChangeArrowheads="1"/>
            </p:cNvSpPr>
            <p:nvPr/>
          </p:nvSpPr>
          <p:spPr bwMode="auto">
            <a:xfrm>
              <a:off x="4088" y="2832"/>
              <a:ext cx="1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S</a:t>
              </a:r>
            </a:p>
          </p:txBody>
        </p:sp>
        <p:sp>
          <p:nvSpPr>
            <p:cNvPr id="41993" name="Text Box 10"/>
            <p:cNvSpPr txBox="1">
              <a:spLocks noChangeArrowheads="1"/>
            </p:cNvSpPr>
            <p:nvPr/>
          </p:nvSpPr>
          <p:spPr bwMode="auto">
            <a:xfrm>
              <a:off x="3596" y="3246"/>
              <a:ext cx="2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G</a:t>
              </a:r>
              <a:r>
                <a:rPr lang="en-US" sz="1400" b="0" baseline="-25000"/>
                <a:t>2</a:t>
              </a:r>
            </a:p>
          </p:txBody>
        </p:sp>
        <p:sp>
          <p:nvSpPr>
            <p:cNvPr id="41994" name="Text Box 11"/>
            <p:cNvSpPr txBox="1">
              <a:spLocks noChangeArrowheads="1"/>
            </p:cNvSpPr>
            <p:nvPr/>
          </p:nvSpPr>
          <p:spPr bwMode="auto">
            <a:xfrm>
              <a:off x="3214" y="3260"/>
              <a:ext cx="2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M</a:t>
              </a:r>
            </a:p>
          </p:txBody>
        </p:sp>
        <p:sp>
          <p:nvSpPr>
            <p:cNvPr id="41995" name="Text Box 12"/>
            <p:cNvSpPr txBox="1">
              <a:spLocks noChangeArrowheads="1"/>
            </p:cNvSpPr>
            <p:nvPr/>
          </p:nvSpPr>
          <p:spPr bwMode="auto">
            <a:xfrm>
              <a:off x="3405" y="1994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G</a:t>
              </a:r>
              <a:r>
                <a:rPr lang="en-US" sz="1400" b="0" baseline="-25000"/>
                <a:t>1 </a:t>
              </a:r>
              <a:r>
                <a:rPr lang="en-US" sz="1400" b="0"/>
                <a:t>checkpoint</a:t>
              </a:r>
              <a:r>
                <a:rPr lang="en-US" sz="1400" b="0" baseline="-25000"/>
                <a:t> </a:t>
              </a:r>
            </a:p>
          </p:txBody>
        </p:sp>
        <p:sp>
          <p:nvSpPr>
            <p:cNvPr id="41996" name="Text Box 13"/>
            <p:cNvSpPr txBox="1">
              <a:spLocks noChangeArrowheads="1"/>
            </p:cNvSpPr>
            <p:nvPr/>
          </p:nvSpPr>
          <p:spPr bwMode="auto">
            <a:xfrm>
              <a:off x="3018" y="3897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G</a:t>
              </a:r>
              <a:r>
                <a:rPr lang="en-US" sz="1400" b="0" baseline="-25000"/>
                <a:t>2 </a:t>
              </a:r>
              <a:r>
                <a:rPr lang="en-US" sz="1400" b="0"/>
                <a:t>checkpoint</a:t>
              </a:r>
              <a:r>
                <a:rPr lang="en-US" sz="1400" b="0" baseline="-25000"/>
                <a:t> </a:t>
              </a:r>
            </a:p>
          </p:txBody>
        </p:sp>
        <p:sp>
          <p:nvSpPr>
            <p:cNvPr id="41997" name="Text Box 14"/>
            <p:cNvSpPr txBox="1">
              <a:spLocks noChangeArrowheads="1"/>
            </p:cNvSpPr>
            <p:nvPr/>
          </p:nvSpPr>
          <p:spPr bwMode="auto">
            <a:xfrm>
              <a:off x="2449" y="3739"/>
              <a:ext cx="7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M</a:t>
              </a:r>
              <a:r>
                <a:rPr lang="en-US" sz="1400" b="0" baseline="-25000"/>
                <a:t> </a:t>
              </a:r>
              <a:r>
                <a:rPr lang="en-US" sz="1400" b="0"/>
                <a:t>checkpoint</a:t>
              </a:r>
              <a:r>
                <a:rPr lang="en-US" sz="1400" b="0" baseline="-25000"/>
                <a:t> </a:t>
              </a:r>
            </a:p>
          </p:txBody>
        </p:sp>
        <p:sp>
          <p:nvSpPr>
            <p:cNvPr id="41998" name="Line 15"/>
            <p:cNvSpPr>
              <a:spLocks noChangeShapeType="1"/>
            </p:cNvSpPr>
            <p:nvPr/>
          </p:nvSpPr>
          <p:spPr bwMode="auto">
            <a:xfrm flipV="1">
              <a:off x="3164" y="2080"/>
              <a:ext cx="265" cy="1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Text Box 16"/>
            <p:cNvSpPr txBox="1">
              <a:spLocks noChangeArrowheads="1"/>
            </p:cNvSpPr>
            <p:nvPr/>
          </p:nvSpPr>
          <p:spPr bwMode="auto">
            <a:xfrm>
              <a:off x="2648" y="2074"/>
              <a:ext cx="2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G</a:t>
              </a:r>
              <a:r>
                <a:rPr lang="en-US" sz="1400" b="0" baseline="-25000"/>
                <a:t>0</a:t>
              </a:r>
              <a:endParaRPr lang="en-US" sz="1400" b="0"/>
            </a:p>
          </p:txBody>
        </p:sp>
        <p:sp>
          <p:nvSpPr>
            <p:cNvPr id="42000" name="Line 17"/>
            <p:cNvSpPr>
              <a:spLocks noChangeShapeType="1"/>
            </p:cNvSpPr>
            <p:nvPr/>
          </p:nvSpPr>
          <p:spPr bwMode="auto">
            <a:xfrm flipH="1">
              <a:off x="2805" y="3652"/>
              <a:ext cx="115" cy="1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1" name="Line 18"/>
            <p:cNvSpPr>
              <a:spLocks noChangeShapeType="1"/>
            </p:cNvSpPr>
            <p:nvPr/>
          </p:nvSpPr>
          <p:spPr bwMode="auto">
            <a:xfrm>
              <a:off x="3149" y="3736"/>
              <a:ext cx="167" cy="1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988" name="Text Box 20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8.9A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CONNECTION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54000" y="1765300"/>
            <a:ext cx="7467600" cy="2935288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8.10 Growing out of control, cancer cells produces malignant tumors</a:t>
            </a:r>
          </a:p>
          <a:p>
            <a:pPr lvl="1" eaLnBrk="1" hangingPunct="1"/>
            <a:r>
              <a:rPr lang="en-US" smtClean="0"/>
              <a:t>Cancer cells</a:t>
            </a:r>
          </a:p>
          <a:p>
            <a:pPr lvl="2" eaLnBrk="1" hangingPunct="1"/>
            <a:r>
              <a:rPr lang="en-US" smtClean="0"/>
              <a:t>divide excessively to form masses called tumors</a:t>
            </a:r>
          </a:p>
          <a:p>
            <a:pPr lvl="2" eaLnBrk="1" hangingPunct="1"/>
            <a:r>
              <a:rPr lang="en-US" smtClean="0"/>
              <a:t>These cells are nonresponsive to cell cycle controls</a:t>
            </a:r>
          </a:p>
          <a:p>
            <a:pPr lvl="2" eaLnBrk="1" hangingPunct="1">
              <a:buFont typeface="Wingdings" pitchFamily="2" charset="2"/>
              <a:buNone/>
            </a:pPr>
            <a:endParaRPr lang="en-US" smtClean="0"/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Tumor – an abnormal growing 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533400"/>
            <a:ext cx="7226300" cy="1309688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r>
              <a:rPr lang="en-US" b="1" i="1" u="sng" smtClean="0"/>
              <a:t>Malignant tumors</a:t>
            </a:r>
          </a:p>
          <a:p>
            <a:pPr lvl="2" eaLnBrk="1" hangingPunct="1"/>
            <a:r>
              <a:rPr lang="en-US" smtClean="0"/>
              <a:t>Can invade other tissues</a:t>
            </a:r>
          </a:p>
          <a:p>
            <a:pPr lvl="2" eaLnBrk="1" hangingPunct="1"/>
            <a:r>
              <a:rPr lang="en-US" b="1" i="1" u="sng" smtClean="0"/>
              <a:t>Metastasis</a:t>
            </a:r>
            <a:r>
              <a:rPr lang="en-US" smtClean="0"/>
              <a:t> – the spread of cancer via the circulatory system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3238" y="2046288"/>
            <a:ext cx="7446962" cy="3346450"/>
            <a:chOff x="557" y="1313"/>
            <a:chExt cx="5029" cy="2108"/>
          </a:xfrm>
        </p:grpSpPr>
        <p:pic>
          <p:nvPicPr>
            <p:cNvPr id="44037" name="Picture 5" descr="08_10MalignantTumor_U.jpg 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7" y="1313"/>
              <a:ext cx="4612" cy="1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38" name="Line 6"/>
            <p:cNvSpPr>
              <a:spLocks noChangeShapeType="1"/>
            </p:cNvSpPr>
            <p:nvPr/>
          </p:nvSpPr>
          <p:spPr bwMode="auto">
            <a:xfrm>
              <a:off x="1176" y="2008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39" name="Text Box 7"/>
            <p:cNvSpPr txBox="1">
              <a:spLocks noChangeArrowheads="1"/>
            </p:cNvSpPr>
            <p:nvPr/>
          </p:nvSpPr>
          <p:spPr bwMode="auto">
            <a:xfrm>
              <a:off x="1751" y="1895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Tumor</a:t>
              </a:r>
            </a:p>
          </p:txBody>
        </p:sp>
        <p:sp>
          <p:nvSpPr>
            <p:cNvPr id="44040" name="Line 8"/>
            <p:cNvSpPr>
              <a:spLocks noChangeShapeType="1"/>
            </p:cNvSpPr>
            <p:nvPr/>
          </p:nvSpPr>
          <p:spPr bwMode="auto">
            <a:xfrm>
              <a:off x="1130" y="2502"/>
              <a:ext cx="619" cy="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>
              <a:off x="1197" y="2415"/>
              <a:ext cx="547" cy="1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2" name="Text Box 10"/>
            <p:cNvSpPr txBox="1">
              <a:spLocks noChangeArrowheads="1"/>
            </p:cNvSpPr>
            <p:nvPr/>
          </p:nvSpPr>
          <p:spPr bwMode="auto">
            <a:xfrm>
              <a:off x="1731" y="2503"/>
              <a:ext cx="67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Glandular</a:t>
              </a:r>
              <a:br>
                <a:rPr lang="en-US" b="0"/>
              </a:br>
              <a:r>
                <a:rPr lang="en-US" b="0"/>
                <a:t>tissue</a:t>
              </a:r>
            </a:p>
          </p:txBody>
        </p:sp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769" y="2903"/>
              <a:ext cx="134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A tumor grows from a</a:t>
              </a:r>
              <a:br>
                <a:rPr lang="en-US" b="0"/>
              </a:br>
              <a:r>
                <a:rPr lang="en-US" b="0"/>
                <a:t>single cancer cell.</a:t>
              </a:r>
            </a:p>
          </p:txBody>
        </p:sp>
        <p:sp>
          <p:nvSpPr>
            <p:cNvPr id="44044" name="Text Box 12"/>
            <p:cNvSpPr txBox="1">
              <a:spLocks noChangeArrowheads="1"/>
            </p:cNvSpPr>
            <p:nvPr/>
          </p:nvSpPr>
          <p:spPr bwMode="auto">
            <a:xfrm>
              <a:off x="2316" y="2901"/>
              <a:ext cx="123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Cancer cells invade</a:t>
              </a:r>
              <a:br>
                <a:rPr lang="en-US" b="0"/>
              </a:br>
              <a:r>
                <a:rPr lang="en-US" b="0"/>
                <a:t>neighboring tissue.</a:t>
              </a:r>
            </a:p>
          </p:txBody>
        </p:sp>
        <p:sp>
          <p:nvSpPr>
            <p:cNvPr id="44045" name="Text Box 13"/>
            <p:cNvSpPr txBox="1">
              <a:spLocks noChangeArrowheads="1"/>
            </p:cNvSpPr>
            <p:nvPr/>
          </p:nvSpPr>
          <p:spPr bwMode="auto">
            <a:xfrm>
              <a:off x="3868" y="2901"/>
              <a:ext cx="171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Cancer cells spread through</a:t>
              </a:r>
              <a:br>
                <a:rPr lang="en-US" b="0"/>
              </a:br>
              <a:r>
                <a:rPr lang="en-US" b="0"/>
                <a:t>lymph and blood vessels to</a:t>
              </a:r>
              <a:br>
                <a:rPr lang="en-US" b="0"/>
              </a:br>
              <a:r>
                <a:rPr lang="en-US" b="0"/>
                <a:t>other parts of the body.</a:t>
              </a:r>
            </a:p>
          </p:txBody>
        </p:sp>
        <p:sp>
          <p:nvSpPr>
            <p:cNvPr id="44046" name="Line 14"/>
            <p:cNvSpPr>
              <a:spLocks noChangeShapeType="1"/>
            </p:cNvSpPr>
            <p:nvPr/>
          </p:nvSpPr>
          <p:spPr bwMode="auto">
            <a:xfrm>
              <a:off x="4800" y="1563"/>
              <a:ext cx="27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7" name="Line 15"/>
            <p:cNvSpPr>
              <a:spLocks noChangeShapeType="1"/>
            </p:cNvSpPr>
            <p:nvPr/>
          </p:nvSpPr>
          <p:spPr bwMode="auto">
            <a:xfrm flipV="1">
              <a:off x="4885" y="1568"/>
              <a:ext cx="181" cy="1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8" name="Text Box 16"/>
            <p:cNvSpPr txBox="1">
              <a:spLocks noChangeArrowheads="1"/>
            </p:cNvSpPr>
            <p:nvPr/>
          </p:nvSpPr>
          <p:spPr bwMode="auto">
            <a:xfrm>
              <a:off x="5044" y="1453"/>
              <a:ext cx="54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Lymph</a:t>
              </a:r>
              <a:br>
                <a:rPr lang="en-US" b="0"/>
              </a:br>
              <a:r>
                <a:rPr lang="en-US" b="0"/>
                <a:t>vessels</a:t>
              </a:r>
            </a:p>
          </p:txBody>
        </p:sp>
        <p:sp>
          <p:nvSpPr>
            <p:cNvPr id="44049" name="Line 17"/>
            <p:cNvSpPr>
              <a:spLocks noChangeShapeType="1"/>
            </p:cNvSpPr>
            <p:nvPr/>
          </p:nvSpPr>
          <p:spPr bwMode="auto">
            <a:xfrm>
              <a:off x="4688" y="2133"/>
              <a:ext cx="37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0" name="Text Box 18"/>
            <p:cNvSpPr txBox="1">
              <a:spLocks noChangeArrowheads="1"/>
            </p:cNvSpPr>
            <p:nvPr/>
          </p:nvSpPr>
          <p:spPr bwMode="auto">
            <a:xfrm>
              <a:off x="5050" y="1972"/>
              <a:ext cx="47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0"/>
                <a:t>Blood</a:t>
              </a:r>
              <a:br>
                <a:rPr lang="en-US" b="0"/>
              </a:br>
              <a:r>
                <a:rPr lang="en-US" b="0"/>
                <a:t>vessel</a:t>
              </a:r>
            </a:p>
          </p:txBody>
        </p:sp>
      </p:grpSp>
      <p:sp>
        <p:nvSpPr>
          <p:cNvPr id="44036" name="Text Box 19"/>
          <p:cNvSpPr txBox="1">
            <a:spLocks noChangeArrowheads="1"/>
          </p:cNvSpPr>
          <p:nvPr/>
        </p:nvSpPr>
        <p:spPr bwMode="auto">
          <a:xfrm>
            <a:off x="288925" y="62182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4"/>
            <a:ext cx="7239000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/>
              <a:t>Cancers are named according </a:t>
            </a:r>
            <a:br>
              <a:rPr lang="en-US" sz="3200" dirty="0" smtClean="0"/>
            </a:br>
            <a:r>
              <a:rPr lang="en-US" sz="3200" dirty="0" smtClean="0"/>
              <a:t>to the organ in which they originate</a:t>
            </a:r>
            <a:endParaRPr lang="en-US" sz="3200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239000" cy="4322763"/>
          </a:xfrm>
        </p:spPr>
        <p:txBody>
          <a:bodyPr/>
          <a:lstStyle/>
          <a:p>
            <a:pPr eaLnBrk="1" hangingPunct="1"/>
            <a:r>
              <a:rPr lang="en-US" smtClean="0"/>
              <a:t>Carcinomas – external or internal covering of the bodies </a:t>
            </a:r>
          </a:p>
          <a:p>
            <a:pPr lvl="1" eaLnBrk="1" hangingPunct="1"/>
            <a:r>
              <a:rPr lang="en-US" smtClean="0"/>
              <a:t>Skin, Lining of intestines</a:t>
            </a:r>
          </a:p>
          <a:p>
            <a:pPr eaLnBrk="1" hangingPunct="1"/>
            <a:r>
              <a:rPr lang="en-US" smtClean="0"/>
              <a:t>Sarcomas – tissue that supports the body</a:t>
            </a:r>
          </a:p>
          <a:p>
            <a:pPr lvl="1" eaLnBrk="1" hangingPunct="1"/>
            <a:r>
              <a:rPr lang="en-US" smtClean="0"/>
              <a:t>Bone, muscle</a:t>
            </a:r>
          </a:p>
          <a:p>
            <a:pPr eaLnBrk="1" hangingPunct="1"/>
            <a:r>
              <a:rPr lang="en-US" smtClean="0"/>
              <a:t>Leukemias – blood forming tissue</a:t>
            </a:r>
          </a:p>
          <a:p>
            <a:pPr lvl="1" eaLnBrk="1" hangingPunct="1"/>
            <a:r>
              <a:rPr lang="en-US" smtClean="0"/>
              <a:t>Bone marrow, spleen</a:t>
            </a:r>
          </a:p>
          <a:p>
            <a:pPr eaLnBrk="1" hangingPunct="1"/>
            <a:r>
              <a:rPr lang="en-US" smtClean="0"/>
              <a:t>Lymphomas</a:t>
            </a:r>
          </a:p>
          <a:p>
            <a:pPr lvl="1" eaLnBrk="1" hangingPunct="1"/>
            <a:r>
              <a:rPr lang="en-US" smtClean="0"/>
              <a:t>Lymph 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670800" cy="1736725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US" smtClean="0"/>
              <a:t>Radiation and chemotherapy</a:t>
            </a:r>
          </a:p>
          <a:p>
            <a:pPr lvl="2" eaLnBrk="1" hangingPunct="1"/>
            <a:r>
              <a:rPr lang="en-US" smtClean="0"/>
              <a:t>Are effective as cancer treatments because they interfere with cell division</a:t>
            </a:r>
          </a:p>
          <a:p>
            <a:pPr lvl="2" eaLnBrk="1" hangingPunct="1"/>
            <a:endParaRPr lang="en-US" smtClean="0"/>
          </a:p>
          <a:p>
            <a:pPr lvl="2" eaLnBrk="1" hangingPunct="1"/>
            <a:r>
              <a:rPr lang="en-US" smtClean="0">
                <a:hlinkClick r:id="rId2"/>
              </a:rPr>
              <a:t>Web video – fighting cancer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177800" y="266700"/>
            <a:ext cx="7747000" cy="2806700"/>
          </a:xfrm>
        </p:spPr>
        <p:txBody>
          <a:bodyPr/>
          <a:lstStyle/>
          <a:p>
            <a:pPr marL="0" indent="0" eaLnBrk="1" hangingPunct="1">
              <a:spcBef>
                <a:spcPct val="25000"/>
              </a:spcBef>
            </a:pPr>
            <a:r>
              <a:rPr lang="en-US" sz="2800" smtClean="0"/>
              <a:t>8.11 Review of the functions of mitosis: Growth, cell replacement, and asexual reproduction</a:t>
            </a:r>
            <a:endParaRPr lang="en-US" smtClean="0"/>
          </a:p>
          <a:p>
            <a:pPr lvl="1" eaLnBrk="1" hangingPunct="1">
              <a:spcBef>
                <a:spcPct val="25000"/>
              </a:spcBef>
              <a:buFont typeface="Wingdings 2" pitchFamily="18" charset="2"/>
              <a:buNone/>
            </a:pPr>
            <a:r>
              <a:rPr lang="en-US" sz="2600" smtClean="0"/>
              <a:t>1. When the cell cycle operates normally, mitotic cell division functions in </a:t>
            </a:r>
            <a:r>
              <a:rPr lang="en-US" sz="2600" b="1" i="1" u="sng" smtClean="0"/>
              <a:t>growth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31913" y="3733800"/>
            <a:ext cx="6659562" cy="2863850"/>
            <a:chOff x="839" y="2046"/>
            <a:chExt cx="4195" cy="2110"/>
          </a:xfrm>
        </p:grpSpPr>
        <p:pic>
          <p:nvPicPr>
            <p:cNvPr id="47109" name="Picture 5" descr="08_11aOnionRootTip_UP.jpg 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9" y="2046"/>
              <a:ext cx="4195" cy="2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 rot="16200000" flipH="1">
              <a:off x="4547" y="3616"/>
              <a:ext cx="79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0"/>
                <a:t>LM 500</a:t>
              </a:r>
              <a:r>
                <a:rPr lang="en-US" sz="1200" b="0">
                  <a:sym typeface="Symbol" pitchFamily="18" charset="2"/>
                </a:rPr>
                <a:t></a:t>
              </a:r>
              <a:endParaRPr lang="en-US" sz="1200" b="0"/>
            </a:p>
          </p:txBody>
        </p:sp>
      </p:grpSp>
      <p:sp>
        <p:nvSpPr>
          <p:cNvPr id="47108" name="Text Box 8"/>
          <p:cNvSpPr txBox="1">
            <a:spLocks noChangeArrowheads="1"/>
          </p:cNvSpPr>
          <p:nvPr/>
        </p:nvSpPr>
        <p:spPr bwMode="auto">
          <a:xfrm>
            <a:off x="288925" y="62182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8.11A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30300" y="1155700"/>
            <a:ext cx="6297613" cy="5389563"/>
            <a:chOff x="912" y="552"/>
            <a:chExt cx="3967" cy="3395"/>
          </a:xfrm>
        </p:grpSpPr>
        <p:pic>
          <p:nvPicPr>
            <p:cNvPr id="48133" name="Picture 5" descr="08_11bBoneMarrow_UP.jpg                                        0050B34F203                            BE60A4BF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2" y="552"/>
              <a:ext cx="3967" cy="3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 rot="16200000" flipH="1">
              <a:off x="4356" y="3243"/>
              <a:ext cx="6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0"/>
                <a:t>LM 700</a:t>
              </a:r>
              <a:r>
                <a:rPr lang="en-US" b="0">
                  <a:sym typeface="Symbol" pitchFamily="18" charset="2"/>
                </a:rPr>
                <a:t></a:t>
              </a:r>
              <a:endParaRPr lang="en-US" sz="1400" b="0"/>
            </a:p>
          </p:txBody>
        </p:sp>
      </p:grp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92088" y="455613"/>
            <a:ext cx="7618412" cy="604837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2. Replacement of damaged or lost cells</a:t>
            </a:r>
          </a:p>
        </p:txBody>
      </p:sp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288925" y="62182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8.11B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72400" cy="604838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3.  Cell division can be Asexual  or sexual reproduction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986088" y="1311275"/>
            <a:ext cx="3308350" cy="5049838"/>
            <a:chOff x="1881" y="826"/>
            <a:chExt cx="2084" cy="3181"/>
          </a:xfrm>
        </p:grpSpPr>
        <p:pic>
          <p:nvPicPr>
            <p:cNvPr id="49158" name="Picture 5" descr="08_11cHydraAsexualRepro_UP.jpg                                 0050B34F203                            BE72312B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81" y="826"/>
              <a:ext cx="1987" cy="3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59" name="Rectangle 6"/>
            <p:cNvSpPr>
              <a:spLocks noChangeArrowheads="1"/>
            </p:cNvSpPr>
            <p:nvPr/>
          </p:nvSpPr>
          <p:spPr bwMode="auto">
            <a:xfrm rot="16200000" flipH="1">
              <a:off x="3555" y="3512"/>
              <a:ext cx="6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400" b="0"/>
                <a:t>LM 10</a:t>
              </a:r>
              <a:r>
                <a:rPr lang="en-US" sz="1400" b="0">
                  <a:sym typeface="Symbol" pitchFamily="18" charset="2"/>
                </a:rPr>
                <a:t></a:t>
              </a:r>
              <a:endParaRPr lang="en-US"/>
            </a:p>
          </p:txBody>
        </p:sp>
      </p:grpSp>
      <p:sp>
        <p:nvSpPr>
          <p:cNvPr id="49156" name="Text Box 8"/>
          <p:cNvSpPr txBox="1">
            <a:spLocks noChangeArrowheads="1"/>
          </p:cNvSpPr>
          <p:nvPr/>
        </p:nvSpPr>
        <p:spPr bwMode="auto">
          <a:xfrm>
            <a:off x="1533525" y="60023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8.11C</a:t>
            </a:r>
          </a:p>
        </p:txBody>
      </p:sp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469900" y="2590800"/>
            <a:ext cx="24003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Asexual reproduction of a hydra</a:t>
            </a:r>
          </a:p>
          <a:p>
            <a:pPr algn="l"/>
            <a:endParaRPr lang="en-US">
              <a:hlinkClick r:id="rId3"/>
            </a:endParaRPr>
          </a:p>
          <a:p>
            <a:pPr algn="l"/>
            <a:r>
              <a:rPr lang="en-US">
                <a:hlinkClick r:id="rId3"/>
              </a:rPr>
              <a:t>Video of hydra budding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736725"/>
          </a:xfrm>
        </p:spPr>
        <p:txBody>
          <a:bodyPr/>
          <a:lstStyle/>
          <a:p>
            <a:pPr lvl="1" eaLnBrk="1" hangingPunct="1"/>
            <a:r>
              <a:rPr lang="en-US" smtClean="0"/>
              <a:t>The goals of these scientists were</a:t>
            </a:r>
          </a:p>
          <a:p>
            <a:pPr lvl="2" eaLnBrk="1" hangingPunct="1"/>
            <a:r>
              <a:rPr lang="en-US" smtClean="0"/>
              <a:t>To promote reproduction</a:t>
            </a:r>
          </a:p>
          <a:p>
            <a:pPr lvl="2" eaLnBrk="1" hangingPunct="1"/>
            <a:r>
              <a:rPr lang="en-US" smtClean="0"/>
              <a:t>To produce more individuals of specific endangered plants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93700" y="2322513"/>
            <a:ext cx="8494713" cy="4041775"/>
            <a:chOff x="248" y="1463"/>
            <a:chExt cx="5351" cy="2546"/>
          </a:xfrm>
        </p:grpSpPr>
        <p:pic>
          <p:nvPicPr>
            <p:cNvPr id="15364" name="Picture 5" descr="08_UN125CyaneaKuhihewa_UP.jpg                                  0050B34F203                            BE609ED6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8" y="1463"/>
              <a:ext cx="2033" cy="2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5" name="Text Box 6"/>
            <p:cNvSpPr txBox="1">
              <a:spLocks noChangeArrowheads="1"/>
            </p:cNvSpPr>
            <p:nvPr/>
          </p:nvSpPr>
          <p:spPr bwMode="auto">
            <a:xfrm>
              <a:off x="1238" y="3817"/>
              <a:ext cx="10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 i="1"/>
                <a:t>Cyanea kuhihewa</a:t>
              </a:r>
              <a:endParaRPr lang="en-US" sz="1400" i="1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296" y="2099"/>
              <a:ext cx="3303" cy="1864"/>
              <a:chOff x="224" y="723"/>
              <a:chExt cx="5223" cy="3024"/>
            </a:xfrm>
          </p:grpSpPr>
          <p:pic>
            <p:nvPicPr>
              <p:cNvPr id="15367" name="Picture 9" descr="08_UN125Kauai_UP.jpg                                           0050B34F203                            BE609ED6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4" y="723"/>
                <a:ext cx="5223" cy="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368" name="Text Box 10"/>
              <p:cNvSpPr txBox="1">
                <a:spLocks noChangeArrowheads="1"/>
              </p:cNvSpPr>
              <p:nvPr/>
            </p:nvSpPr>
            <p:spPr bwMode="auto">
              <a:xfrm>
                <a:off x="706" y="1341"/>
                <a:ext cx="1265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 b="0"/>
                  <a:t>Kauai, Hawaii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573463"/>
          </a:xfrm>
        </p:spPr>
        <p:txBody>
          <a:bodyPr/>
          <a:lstStyle/>
          <a:p>
            <a:pPr lvl="1" eaLnBrk="1" hangingPunct="1"/>
            <a:r>
              <a:rPr lang="en-US" smtClean="0"/>
              <a:t>In sexual reproduction</a:t>
            </a:r>
          </a:p>
          <a:p>
            <a:pPr lvl="2" eaLnBrk="1" hangingPunct="1"/>
            <a:r>
              <a:rPr lang="en-US" smtClean="0"/>
              <a:t>Fertilization of sperm and egg produces offspring</a:t>
            </a:r>
          </a:p>
          <a:p>
            <a:pPr lvl="1" eaLnBrk="1" hangingPunct="1"/>
            <a:r>
              <a:rPr lang="en-US" smtClean="0"/>
              <a:t>In asexual reproduction</a:t>
            </a:r>
          </a:p>
          <a:p>
            <a:pPr lvl="2" eaLnBrk="1" hangingPunct="1"/>
            <a:r>
              <a:rPr lang="en-US" smtClean="0"/>
              <a:t>Offspring are produced by a single parent, without the participation of sperm and egg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66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000" smtClean="0"/>
              <a:t>CONNECTIONS BETWEEN CELL DIVISION AND REPRODUCTION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85100" cy="2478088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mtClean="0"/>
              <a:t>8.1 Like begets like, more or less</a:t>
            </a:r>
          </a:p>
          <a:p>
            <a:pPr lvl="1" eaLnBrk="1" hangingPunct="1"/>
            <a:r>
              <a:rPr lang="en-US" smtClean="0"/>
              <a:t>Some organisms reproduce asexually</a:t>
            </a:r>
          </a:p>
          <a:p>
            <a:pPr lvl="2" eaLnBrk="1" hangingPunct="1"/>
            <a:r>
              <a:rPr lang="en-US" smtClean="0"/>
              <a:t>And their offspring are genetic copies of the parent and of each other.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Example: Single celled organism such as amoebas, can reproduce asexually by dividing into two.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892425" y="3392488"/>
            <a:ext cx="5299075" cy="3465512"/>
            <a:chOff x="1318" y="1910"/>
            <a:chExt cx="3338" cy="2183"/>
          </a:xfrm>
        </p:grpSpPr>
        <p:pic>
          <p:nvPicPr>
            <p:cNvPr id="17415" name="Picture 5" descr="08_01aAmoebaAsexualRepro_UP.jpg                                0050B34F203                            BE609ED6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18" y="1910"/>
              <a:ext cx="3291" cy="2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6" name="Text Box 6"/>
            <p:cNvSpPr txBox="1">
              <a:spLocks noChangeArrowheads="1"/>
            </p:cNvSpPr>
            <p:nvPr/>
          </p:nvSpPr>
          <p:spPr bwMode="auto">
            <a:xfrm rot="16200000" flipH="1">
              <a:off x="4136" y="3517"/>
              <a:ext cx="86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0"/>
                <a:t>LM 340</a:t>
              </a:r>
              <a:r>
                <a:rPr lang="en-US" sz="1200" b="0">
                  <a:sym typeface="Symbol" pitchFamily="18" charset="2"/>
                </a:rPr>
                <a:t></a:t>
              </a:r>
              <a:endParaRPr lang="en-US" sz="1200" b="0"/>
            </a:p>
          </p:txBody>
        </p:sp>
      </p:grp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8.1A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0" y="3594100"/>
            <a:ext cx="31146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i="1"/>
              <a:t>Chromosomes</a:t>
            </a:r>
            <a:r>
              <a:rPr lang="en-US"/>
              <a:t>: </a:t>
            </a:r>
            <a:r>
              <a:rPr lang="en-US" b="0"/>
              <a:t>the structures</a:t>
            </a:r>
          </a:p>
          <a:p>
            <a:pPr algn="l"/>
            <a:r>
              <a:rPr lang="en-US" b="0"/>
              <a:t>that contain most of the </a:t>
            </a:r>
          </a:p>
          <a:p>
            <a:pPr algn="l"/>
            <a:r>
              <a:rPr lang="en-US" b="0"/>
              <a:t>organism’s DNA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823200" cy="1752600"/>
          </a:xfrm>
        </p:spPr>
        <p:txBody>
          <a:bodyPr>
            <a:normAutofit fontScale="92500"/>
          </a:bodyPr>
          <a:lstStyle/>
          <a:p>
            <a:pPr marL="521208" lvl="1" eaLnBrk="1" fontAlgn="auto" hangingPunct="1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r>
              <a:rPr lang="en-US" dirty="0" err="1" smtClean="0">
                <a:solidFill>
                  <a:schemeClr val="tx1">
                    <a:tint val="85000"/>
                  </a:schemeClr>
                </a:solidFill>
              </a:rPr>
              <a:t>Multicellular</a:t>
            </a:r>
            <a:r>
              <a:rPr lang="en-US" dirty="0" smtClean="0">
                <a:solidFill>
                  <a:schemeClr val="tx1">
                    <a:tint val="85000"/>
                  </a:schemeClr>
                </a:solidFill>
              </a:rPr>
              <a:t> organisms (and many single cell organism) reproduce sexually</a:t>
            </a:r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Creating a variety of offspring</a:t>
            </a:r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The offspring are genetically different</a:t>
            </a:r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r>
              <a:rPr lang="en-US" dirty="0" smtClean="0"/>
              <a:t>Each offspring contains genetic information from both parents.</a:t>
            </a:r>
          </a:p>
        </p:txBody>
      </p:sp>
      <p:pic>
        <p:nvPicPr>
          <p:cNvPr id="18435" name="Picture 4" descr="08_01bHumanVariation_UP.jpg                                    0050B34F203                            BE60A4BF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370138"/>
            <a:ext cx="5121275" cy="409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88925" y="6218238"/>
            <a:ext cx="1014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200"/>
              <a:t>Figure 8.1B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Selective Breeding and who practices this concept?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47808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defRPr/>
            </a:pPr>
            <a:r>
              <a:rPr lang="en-US" dirty="0" smtClean="0"/>
              <a:t>8.2 Cells arise only from preexisting cells</a:t>
            </a:r>
          </a:p>
          <a:p>
            <a:pPr marL="455613" lvl="1" eaLnBrk="1" hangingPunct="1">
              <a:defRPr/>
            </a:pPr>
            <a:r>
              <a:rPr lang="en-US" dirty="0" smtClean="0"/>
              <a:t>Cell division is at the heart of the reproduction of </a:t>
            </a:r>
          </a:p>
          <a:p>
            <a:pPr marL="455613" lvl="1" eaLnBrk="1" hangingPunct="1">
              <a:buFont typeface="Wingdings 2" pitchFamily="18" charset="2"/>
              <a:buNone/>
              <a:defRPr/>
            </a:pPr>
            <a:r>
              <a:rPr lang="en-US" dirty="0" smtClean="0"/>
              <a:t>	cells and organisms </a:t>
            </a:r>
          </a:p>
          <a:p>
            <a:pPr marL="909638" lvl="2" eaLnBrk="1" hangingPunct="1">
              <a:defRPr/>
            </a:pPr>
            <a:r>
              <a:rPr lang="en-US" dirty="0" smtClean="0"/>
              <a:t>Because cells come only from preexisting cells</a:t>
            </a:r>
          </a:p>
          <a:p>
            <a:pPr marL="455613" lvl="1" eaLnBrk="1" hangingPunct="1">
              <a:defRPr/>
            </a:pPr>
            <a:r>
              <a:rPr lang="en-US" dirty="0" smtClean="0"/>
              <a:t>Cell division has two major roles:</a:t>
            </a:r>
          </a:p>
          <a:p>
            <a:pPr marL="922338" lvl="2" indent="-45720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The development of a fertilized egg from embryo to adult</a:t>
            </a:r>
          </a:p>
          <a:p>
            <a:pPr marL="922338" lvl="2" indent="-45720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It ensured continuity from generation to generation</a:t>
            </a:r>
          </a:p>
          <a:p>
            <a:pPr marL="909638" lvl="2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 flipH="1">
            <a:off x="1900238" y="4457700"/>
            <a:ext cx="3916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i="1"/>
              <a:t>Cell Division </a:t>
            </a:r>
            <a:r>
              <a:rPr lang="en-US"/>
              <a:t>= </a:t>
            </a:r>
            <a:r>
              <a:rPr lang="en-US" b="0"/>
              <a:t>the reproduction of 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995</Words>
  <Application>Microsoft Office PowerPoint</Application>
  <PresentationFormat>On-screen Show (4:3)</PresentationFormat>
  <Paragraphs>263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Opulent</vt:lpstr>
      <vt:lpstr>Slide 1</vt:lpstr>
      <vt:lpstr>Chapter 8</vt:lpstr>
      <vt:lpstr>Slide 3</vt:lpstr>
      <vt:lpstr>Slide 4</vt:lpstr>
      <vt:lpstr>Slide 5</vt:lpstr>
      <vt:lpstr>CONNECTIONS BETWEEN CELL DIVISION AND REPRODUCTION</vt:lpstr>
      <vt:lpstr>Slide 7</vt:lpstr>
      <vt:lpstr>What is Selective Breeding and who practices this concept?</vt:lpstr>
      <vt:lpstr>Slide 9</vt:lpstr>
      <vt:lpstr>Slide 10</vt:lpstr>
      <vt:lpstr>Slide 11</vt:lpstr>
      <vt:lpstr>Why is binary fission classified as asexual reproduction? </vt:lpstr>
      <vt:lpstr>THE EUKARYOTIC CELL CYCLE AND MITOSIS</vt:lpstr>
      <vt:lpstr>Slide 14</vt:lpstr>
      <vt:lpstr>Slide 15</vt:lpstr>
      <vt:lpstr>Slide 16</vt:lpstr>
      <vt:lpstr>Slide 17</vt:lpstr>
      <vt:lpstr>Slide 18</vt:lpstr>
      <vt:lpstr>Just how often do cells divide?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Anchorage Dependence &amp; Density Dependent inhibition</vt:lpstr>
      <vt:lpstr>Slide 28</vt:lpstr>
      <vt:lpstr>Slide 29</vt:lpstr>
      <vt:lpstr>Slide 30</vt:lpstr>
      <vt:lpstr>CONNECTION</vt:lpstr>
      <vt:lpstr>Slide 32</vt:lpstr>
      <vt:lpstr>Cancers are named according  to the organ in which they originate</vt:lpstr>
      <vt:lpstr>Slide 34</vt:lpstr>
      <vt:lpstr>Slide 35</vt:lpstr>
      <vt:lpstr>Slide 36</vt:lpstr>
      <vt:lpstr>Slide 37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Tracey Hayden</dc:creator>
  <cp:lastModifiedBy>Tracey Hayden</cp:lastModifiedBy>
  <cp:revision>1</cp:revision>
  <dcterms:created xsi:type="dcterms:W3CDTF">2009-11-14T23:11:39Z</dcterms:created>
  <dcterms:modified xsi:type="dcterms:W3CDTF">2009-11-14T23:14:09Z</dcterms:modified>
</cp:coreProperties>
</file>